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4" r:id="rId5"/>
    <p:sldId id="263" r:id="rId6"/>
    <p:sldId id="259" r:id="rId7"/>
    <p:sldId id="265" r:id="rId8"/>
    <p:sldId id="276" r:id="rId9"/>
    <p:sldId id="266" r:id="rId10"/>
    <p:sldId id="267" r:id="rId11"/>
    <p:sldId id="268" r:id="rId12"/>
    <p:sldId id="277" r:id="rId13"/>
    <p:sldId id="269" r:id="rId14"/>
    <p:sldId id="271" r:id="rId15"/>
    <p:sldId id="280" r:id="rId16"/>
    <p:sldId id="274" r:id="rId17"/>
    <p:sldId id="278" r:id="rId18"/>
    <p:sldId id="279" r:id="rId19"/>
    <p:sldId id="301" r:id="rId20"/>
    <p:sldId id="281" r:id="rId21"/>
    <p:sldId id="295" r:id="rId22"/>
    <p:sldId id="294" r:id="rId23"/>
    <p:sldId id="308" r:id="rId24"/>
    <p:sldId id="293" r:id="rId25"/>
    <p:sldId id="303" r:id="rId26"/>
    <p:sldId id="297" r:id="rId27"/>
    <p:sldId id="310" r:id="rId28"/>
    <p:sldId id="299" r:id="rId29"/>
    <p:sldId id="304" r:id="rId30"/>
    <p:sldId id="314" r:id="rId31"/>
    <p:sldId id="306" r:id="rId32"/>
    <p:sldId id="305" r:id="rId33"/>
    <p:sldId id="307" r:id="rId34"/>
    <p:sldId id="311" r:id="rId35"/>
    <p:sldId id="312" r:id="rId36"/>
    <p:sldId id="313" r:id="rId37"/>
    <p:sldId id="282" r:id="rId38"/>
    <p:sldId id="29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4A217D-BC51-40BE-840E-7C3C2AB2B75E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447CCB-2854-4228-A91F-0852ECA37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hotosight.ru/photo.php?photoid=779312&amp;ref=autho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2.wmf" Type="http://schemas.openxmlformats.org/officeDocument/2006/relationships/image"/><Relationship Id="rId2" Target="../slideLayouts/slideLayout2.xml" Type="http://schemas.openxmlformats.org/officeDocument/2006/relationships/slideLayout"/><Relationship Id="rId5" Target="../media/image14.wmf" Type="http://schemas.openxmlformats.org/officeDocument/2006/relationships/image"/><Relationship Id="rId4" Target="../media/image13.wmf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16.png" Type="http://schemas.openxmlformats.org/officeDocument/2006/relationships/image"/><Relationship Id="rId2" Target="../slideLayouts/slideLayout2.xml" Type="http://schemas.openxmlformats.org/officeDocument/2006/relationships/slideLayout"/><Relationship Id="rId4" Target="../media/image15.wmf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../media/image20.wmf" Type="http://schemas.openxmlformats.org/officeDocument/2006/relationships/image"/><Relationship Id="rId2" Target="../slideLayouts/slideLayout2.xml" Type="http://schemas.openxmlformats.org/officeDocument/2006/relationships/slideLayout"/><Relationship Id="rId5" Target="../media/image21.wmf" Type="http://schemas.openxmlformats.org/officeDocument/2006/relationships/image"/><Relationship Id="rId4" Target="../media/image22.pn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5.pn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8" Target="../media/image39.gif" Type="http://schemas.openxmlformats.org/officeDocument/2006/relationships/image"/><Relationship Id="rId3" Target="../media/image34.jpeg" Type="http://schemas.openxmlformats.org/officeDocument/2006/relationships/image"/><Relationship Id="rId7" Target="../media/image38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7.jpeg" Type="http://schemas.openxmlformats.org/officeDocument/2006/relationships/image"/><Relationship Id="rId5" Target="../media/image36.jpeg" Type="http://schemas.openxmlformats.org/officeDocument/2006/relationships/image"/><Relationship Id="rId4" Target="../media/image35.jpeg" Type="http://schemas.openxmlformats.org/officeDocument/2006/relationships/image"/><Relationship Id="rId9" Target="../media/image40.gif" Type="http://schemas.openxmlformats.org/officeDocument/2006/relationships/image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44.wmf" Type="http://schemas.openxmlformats.org/officeDocument/2006/relationships/image"/><Relationship Id="rId2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45.wmf" Type="http://schemas.openxmlformats.org/officeDocument/2006/relationships/image"/><Relationship Id="rId2" Target="../slideLayouts/slideLayout2.xml" Type="http://schemas.openxmlformats.org/officeDocument/2006/relationships/slideLayout"/><Relationship Id="rId4" Target="../media/image46.wmf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 ?><Relationships xmlns="http://schemas.openxmlformats.org/package/2006/relationships"><Relationship Id="rId2" Target="../media/image47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4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2.pn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2.png" Type="http://schemas.openxmlformats.org/officeDocument/2006/relationships/image"/></Relationships>
</file>

<file path=ppt/slides/_rels/slide34.xml.rels><?xml version="1.0" encoding="UTF-8" standalone="yes" ?><Relationships xmlns="http://schemas.openxmlformats.org/package/2006/relationships"><Relationship Id="rId2" Target="../media/image5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2" Target="../media/image5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2" Target="../media/image5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3" Target="../media/image57.jpeg" Type="http://schemas.openxmlformats.org/officeDocument/2006/relationships/image"/><Relationship Id="rId2" Target="../media/image5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2" Target="../media/image5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0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556792"/>
            <a:ext cx="8229600" cy="1828800"/>
          </a:xfrm>
        </p:spPr>
        <p:txBody>
          <a:bodyPr>
            <a:noAutofit/>
          </a:bodyPr>
          <a:lstStyle/>
          <a:p>
            <a:r>
              <a:rPr dirty="0" lang="en-US" smtClean="0" sz="7200"/>
              <a:t/>
            </a:r>
            <a:br>
              <a:rPr dirty="0" lang="en-US" smtClean="0" sz="7200"/>
            </a:br>
            <a:r>
              <a:rPr dirty="0" lang="uk-UA" smtClean="0" sz="6000">
                <a:solidFill>
                  <a:srgbClr val="FFC000"/>
                </a:solidFill>
              </a:rPr>
              <a:t>механічні хвилі</a:t>
            </a:r>
            <a:r>
              <a:rPr dirty="0" lang="ru-RU" sz="7200"/>
              <a:t/>
            </a:r>
            <a:br>
              <a:rPr dirty="0" lang="ru-RU" sz="7200"/>
            </a:br>
            <a:endParaRPr dirty="0" lang="ru-RU" sz="720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descr="фото | Mane | дифракция и интерференция механических волн в условиях оптической поляризации" id="27649" name="Picture 1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>
            <a:lum bright="12000" contrast="6000"/>
          </a:blip>
          <a:stretch>
            <a:fillRect/>
          </a:stretch>
        </p:blipFill>
        <p:spPr bwMode="auto">
          <a:xfrm>
            <a:off x="2643174" y="2708920"/>
            <a:ext cx="3897340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40321" y="5589240"/>
            <a:ext cx="40479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dirty="0" i="1" lang="uk-UA" smtClean="0" sz="2000">
                <a:solidFill>
                  <a:srgbClr val="002060"/>
                </a:solidFill>
              </a:rPr>
              <a:t>Розробила </a:t>
            </a:r>
            <a:r>
              <a:rPr dirty="0" i="1" lang="uk-UA" smtClean="0" sz="2000">
                <a:solidFill>
                  <a:srgbClr val="002060"/>
                </a:solidFill>
              </a:rPr>
              <a:t>Свириденко О.Ф</a:t>
            </a:r>
            <a:r>
              <a:rPr dirty="0" i="1" lang="uk-UA" smtClean="0" sz="2000">
                <a:solidFill>
                  <a:srgbClr val="002060"/>
                </a:solidFill>
              </a:rPr>
              <a:t>.</a:t>
            </a:r>
            <a:endParaRPr dirty="0" lang="ru-RU" smtClean="0" sz="2000"/>
          </a:p>
          <a:p>
            <a:pPr algn="ctr"/>
            <a:r>
              <a:rPr dirty="0" i="1" lang="uk-UA" smtClean="0" sz="2000">
                <a:solidFill>
                  <a:srgbClr val="002060"/>
                </a:solidFill>
              </a:rPr>
              <a:t>викладач ХАПК ПДАА</a:t>
            </a:r>
          </a:p>
        </p:txBody>
      </p:sp>
    </p:spTree>
  </p:cSld>
  <p:clrMapOvr>
    <a:masterClrMapping/>
  </p:clrMapOvr>
  <p:transition advTm="4960"/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Зв’язок параметрів хвиль</a:t>
            </a:r>
            <a:endParaRPr dirty="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52062"/>
          </a:xfrm>
        </p:spPr>
        <p:txBody>
          <a:bodyPr/>
          <a:lstStyle/>
          <a:p>
            <a:pPr>
              <a:buNone/>
            </a:pPr>
            <a:r>
              <a:rPr b="1" dirty="0" i="1" lang="uk-UA" smtClean="0">
                <a:solidFill>
                  <a:schemeClr val="bg1"/>
                </a:solidFill>
              </a:rPr>
              <a:t>   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ru-RU" smtClean="0">
                <a:solidFill>
                  <a:schemeClr val="bg1"/>
                </a:solidFill>
              </a:rPr>
              <a:t>   </a:t>
            </a:r>
            <a:r>
              <a:rPr dirty="0" lang="uk-UA" smtClean="0">
                <a:solidFill>
                  <a:schemeClr val="bg1"/>
                </a:solidFill>
              </a:rPr>
              <a:t>Під час виникнення хвиль їх частота визначається частотою коливань джерела хвиль, а швидкість залежить від властивостей середовища. </a:t>
            </a:r>
          </a:p>
          <a:p>
            <a:pPr>
              <a:buNone/>
            </a:pPr>
            <a:r>
              <a:rPr dirty="0" lang="uk-UA" smtClean="0">
                <a:solidFill>
                  <a:schemeClr val="bg1"/>
                </a:solidFill>
              </a:rPr>
              <a:t>   Тому хвилі однієї і тієї ж частоти мають різну довжину в різних середовищах.</a:t>
            </a:r>
            <a:endParaRPr dirty="0" lang="ru-RU" smtClean="0">
              <a:solidFill>
                <a:schemeClr val="bg1"/>
              </a:solidFill>
            </a:endParaRPr>
          </a:p>
          <a:p>
            <a:endParaRPr dirty="0" lang="ru-RU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i="0" kumimoji="0" lang="uk-UA" normalizeH="0" smtClean="0" strike="noStrike" sz="12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            </a:t>
            </a: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2171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id="33799" name="Object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219" y="4786322"/>
            <a:ext cx="2505087" cy="1138676"/>
          </a:xfrm>
          <a:prstGeom prst="rect"/>
          <a:noFill/>
        </p:spPr>
      </p:pic>
      <p:pic>
        <p:nvPicPr>
          <p:cNvPr id="33798" name="Object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857760"/>
            <a:ext cx="2537070" cy="1124018"/>
          </a:xfrm>
          <a:prstGeom prst="rect"/>
          <a:noFill/>
        </p:spPr>
      </p:pic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i="0" kumimoji="0" lang="uk-UA" normalizeH="0" smtClean="0" strike="noStrike" sz="12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     або      </a:t>
            </a: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id="13" name="Object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5143511"/>
            <a:ext cx="857256" cy="458335"/>
          </a:xfrm>
          <a:prstGeom prst="rect"/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uk-UA" smtClean="0"/>
              <a:t>Рівняння хвилі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001156" cy="60722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dirty="0" lang="ru-RU" smtClean="0"/>
          </a:p>
          <a:p>
            <a:pPr algn="ctr">
              <a:buNone/>
            </a:pPr>
            <a:r>
              <a:rPr dirty="0" lang="uk-UA" smtClean="0" sz="2600">
                <a:solidFill>
                  <a:schemeClr val="bg1"/>
                </a:solidFill>
              </a:rPr>
              <a:t>    Джерело хвиль (точка О) коливається за гармонічним законом </a:t>
            </a:r>
            <a:r>
              <a:rPr dirty="0" i="1" lang="uk-UA" smtClean="0" sz="2600">
                <a:solidFill>
                  <a:schemeClr val="bg1"/>
                </a:solidFill>
              </a:rPr>
              <a:t>x = </a:t>
            </a:r>
            <a:r>
              <a:rPr dirty="0" err="1" i="1" lang="uk-UA" smtClean="0" sz="2600">
                <a:solidFill>
                  <a:schemeClr val="bg1"/>
                </a:solidFill>
              </a:rPr>
              <a:t>Asinωt</a:t>
            </a:r>
            <a:r>
              <a:rPr dirty="0" i="1" lang="uk-UA" smtClean="0" sz="2600">
                <a:solidFill>
                  <a:schemeClr val="bg1"/>
                </a:solidFill>
              </a:rPr>
              <a:t>.</a:t>
            </a:r>
            <a:endParaRPr dirty="0" lang="uk-UA" smtClean="0" sz="2600">
              <a:solidFill>
                <a:schemeClr val="bg1"/>
              </a:solidFill>
            </a:endParaRPr>
          </a:p>
          <a:p>
            <a:pPr algn="ctr">
              <a:buNone/>
            </a:pPr>
            <a:endParaRPr dirty="0" lang="uk-UA" smtClean="0" sz="2600">
              <a:solidFill>
                <a:schemeClr val="bg1"/>
              </a:solidFill>
            </a:endParaRPr>
          </a:p>
          <a:p>
            <a:pPr algn="ctr">
              <a:buNone/>
            </a:pPr>
            <a:endParaRPr dirty="0" lang="uk-UA" smtClean="0" sz="2600">
              <a:solidFill>
                <a:schemeClr val="bg1"/>
              </a:solidFill>
            </a:endParaRPr>
          </a:p>
          <a:p>
            <a:pPr algn="ctr">
              <a:buNone/>
            </a:pPr>
            <a:endParaRPr dirty="0" lang="uk-UA" smtClean="0" sz="260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 sz="2600">
                <a:solidFill>
                  <a:schemeClr val="bg1"/>
                </a:solidFill>
              </a:rPr>
              <a:t>    	Точка </a:t>
            </a:r>
            <a:r>
              <a:rPr dirty="0" i="1" lang="uk-UA" smtClean="0" sz="2600">
                <a:solidFill>
                  <a:schemeClr val="bg1"/>
                </a:solidFill>
              </a:rPr>
              <a:t>М</a:t>
            </a:r>
            <a:r>
              <a:rPr dirty="0" lang="uk-UA" smtClean="0" sz="2600">
                <a:solidFill>
                  <a:schemeClr val="bg1"/>
                </a:solidFill>
              </a:rPr>
              <a:t> середовища знаходиться на відстані у від джерела хвиль. </a:t>
            </a:r>
          </a:p>
          <a:p>
            <a:pPr>
              <a:buNone/>
            </a:pPr>
            <a:r>
              <a:rPr dirty="0" lang="uk-UA" smtClean="0" sz="2600">
                <a:solidFill>
                  <a:schemeClr val="bg1"/>
                </a:solidFill>
              </a:rPr>
              <a:t>		Швидкість  поширення хвилі – величина скінченна, тому чим далі знаходиться ця точка середовища від джерела, тим більше часу потрібно для того, щоб хвиля надійшла до цієї точки, і тим пізніше в ній почнуться коливання.</a:t>
            </a:r>
          </a:p>
          <a:p>
            <a:pPr>
              <a:buNone/>
            </a:pPr>
            <a:r>
              <a:rPr dirty="0" lang="uk-UA" smtClean="0" sz="2600">
                <a:solidFill>
                  <a:schemeClr val="bg1"/>
                </a:solidFill>
              </a:rPr>
              <a:t>     	Отже,        – це час запізнення початку коливань в заданій точці середовища порівняно з джерелом хвиль. </a:t>
            </a:r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3"/>
          <a:srcRect b="18605"/>
          <a:stretch>
            <a:fillRect/>
          </a:stretch>
        </p:blipFill>
        <p:spPr bwMode="auto">
          <a:xfrm>
            <a:off x="3143240" y="2071678"/>
            <a:ext cx="2447548" cy="1012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889" name="Object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5572140"/>
            <a:ext cx="642942" cy="599105"/>
          </a:xfrm>
          <a:prstGeom prst="rect"/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857250"/>
            <a:ext cx="6600825" cy="2357438"/>
          </a:xfrm>
          <a:noFill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3857625"/>
            <a:ext cx="65182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Хвильові властивості</a:t>
            </a:r>
            <a:endParaRPr dirty="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b="1" dirty="0" i="1" lang="uk-UA" smtClean="0" sz="2600" u="sng">
                <a:solidFill>
                  <a:srgbClr val="002060"/>
                </a:solidFill>
              </a:rPr>
              <a:t>Принцип </a:t>
            </a:r>
            <a:r>
              <a:rPr b="1" dirty="0" err="1" i="1" lang="uk-UA" smtClean="0" sz="2600" u="sng">
                <a:solidFill>
                  <a:srgbClr val="002060"/>
                </a:solidFill>
              </a:rPr>
              <a:t>Гюйгенса</a:t>
            </a:r>
            <a:r>
              <a:rPr b="1" dirty="0" i="1" lang="ru-RU" smtClean="0" sz="2600" u="sng">
                <a:solidFill>
                  <a:srgbClr val="002060"/>
                </a:solidFill>
              </a:rPr>
              <a:t>                 </a:t>
            </a:r>
          </a:p>
          <a:p>
            <a:pPr>
              <a:buNone/>
            </a:pPr>
            <a:r>
              <a:rPr dirty="0" lang="uk-UA" smtClean="0">
                <a:solidFill>
                  <a:schemeClr val="bg1"/>
                </a:solidFill>
              </a:rPr>
              <a:t>    Кожна точка поверхні, якої досягла в даний момент хвиля, є точковим джерелом вторинних хвиль, причому поверхня, дотична до цих вторинних хвиль, буде хвильовою поверхнею в наступний момент часу.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/>
              <a:t>    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endParaRPr dirty="0" lang="ru-RU"/>
          </a:p>
        </p:txBody>
      </p:sp>
      <p:pic>
        <p:nvPicPr>
          <p:cNvPr id="7" name="Picture 3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6143636" y="4572008"/>
            <a:ext cx="1882880" cy="192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714480" y="4786346"/>
            <a:ext cx="282675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643998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 </a:t>
            </a:r>
            <a:r>
              <a:rPr lang="uk-UA" sz="3100" b="1" i="1" u="sng" dirty="0" smtClean="0">
                <a:solidFill>
                  <a:srgbClr val="002060"/>
                </a:solidFill>
              </a:rPr>
              <a:t>Поглинання </a:t>
            </a:r>
            <a:r>
              <a:rPr lang="uk-UA" i="1" dirty="0" smtClean="0">
                <a:solidFill>
                  <a:schemeClr val="bg1"/>
                </a:solidFill>
              </a:rPr>
              <a:t>– зменшення енергії, яку переносить хвиля внаслідок зменшення внутрішнього тертя середовища.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1200" i="1" dirty="0" smtClean="0">
                <a:solidFill>
                  <a:schemeClr val="bg1"/>
                </a:solidFill>
              </a:rPr>
              <a:t>      </a:t>
            </a:r>
            <a:endParaRPr lang="ru-RU" sz="12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</a:t>
            </a:r>
            <a:r>
              <a:rPr lang="uk-UA" sz="3100" b="1" i="1" u="sng" dirty="0" smtClean="0">
                <a:solidFill>
                  <a:srgbClr val="002060"/>
                </a:solidFill>
              </a:rPr>
              <a:t> Відбивання </a:t>
            </a:r>
            <a:r>
              <a:rPr lang="uk-UA" i="1" dirty="0" smtClean="0">
                <a:solidFill>
                  <a:schemeClr val="bg1"/>
                </a:solidFill>
              </a:rPr>
              <a:t>– частина енергії падаючої хвилі відбивається назад у перше середовище на межі поділу середовищ.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1200" b="1" i="1" dirty="0" smtClean="0">
                <a:solidFill>
                  <a:schemeClr val="bg1"/>
                </a:solidFill>
              </a:rPr>
              <a:t>     </a:t>
            </a:r>
            <a:endParaRPr lang="ru-RU" sz="12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</a:t>
            </a:r>
            <a:r>
              <a:rPr lang="uk-UA" sz="3100" b="1" i="1" u="sng" dirty="0" smtClean="0">
                <a:solidFill>
                  <a:srgbClr val="002060"/>
                </a:solidFill>
              </a:rPr>
              <a:t> Заломлення </a:t>
            </a:r>
            <a:r>
              <a:rPr lang="uk-UA" i="1" dirty="0" smtClean="0">
                <a:solidFill>
                  <a:schemeClr val="bg1"/>
                </a:solidFill>
              </a:rPr>
              <a:t>– зміна напряму поширення хвилі при переході з одного середовища в інше.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09252"/>
          </a:xfrm>
        </p:spPr>
        <p:txBody>
          <a:bodyPr/>
          <a:lstStyle/>
          <a:p>
            <a:pPr lvl="0">
              <a:buNone/>
            </a:pPr>
            <a:r>
              <a:rPr lang="uk-UA" sz="3100" b="1" i="1" dirty="0" smtClean="0">
                <a:solidFill>
                  <a:srgbClr val="002060"/>
                </a:solidFill>
              </a:rPr>
              <a:t>   </a:t>
            </a:r>
            <a:r>
              <a:rPr lang="uk-UA" sz="3100" b="1" i="1" u="sng" dirty="0" smtClean="0">
                <a:solidFill>
                  <a:srgbClr val="002060"/>
                </a:solidFill>
              </a:rPr>
              <a:t>Інтерференція </a:t>
            </a:r>
            <a:r>
              <a:rPr lang="uk-UA" i="1" dirty="0" smtClean="0">
                <a:solidFill>
                  <a:schemeClr val="bg1"/>
                </a:solidFill>
              </a:rPr>
              <a:t>– явище додавання (накладання) двох когерентних хвиль у просторі, внаслідок чого відбувається стійке в часі їх взаємне підсилення в одних точках простору і ослаблення в інших, залежно від співвідношення між фазами цих хвиль.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4572008"/>
            <a:ext cx="473722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pPr algn="ctr">
              <a:buNone/>
            </a:pPr>
            <a:r>
              <a:rPr b="1" dirty="0" i="1" lang="uk-UA" smtClean="0">
                <a:solidFill>
                  <a:schemeClr val="bg1"/>
                </a:solidFill>
              </a:rPr>
              <a:t>   </a:t>
            </a:r>
            <a:r>
              <a:rPr b="1" dirty="0" i="1" lang="uk-UA" smtClean="0" sz="2600" u="sng">
                <a:solidFill>
                  <a:srgbClr val="002060"/>
                </a:solidFill>
              </a:rPr>
              <a:t>Когерентні хвилі </a:t>
            </a:r>
            <a:r>
              <a:rPr dirty="0" lang="uk-UA" smtClean="0">
                <a:solidFill>
                  <a:schemeClr val="bg1"/>
                </a:solidFill>
              </a:rPr>
              <a:t>збуджуються джерелом, які коливаються з однаковою частотою і постійною у часі різницею фаз. 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/>
              <a:t>    </a:t>
            </a:r>
            <a:endParaRPr dirty="0"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2500306"/>
          <a:ext cx="3000396" cy="1785950"/>
        </p:xfrm>
        <a:graphic>
          <a:graphicData uri="http://schemas.openxmlformats.org/drawingml/2006/table">
            <a:tbl>
              <a:tblPr/>
              <a:tblGrid>
                <a:gridCol w="3000396"/>
              </a:tblGrid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b="1" dirty="0" i="1" lang="uk-UA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Максимум </a:t>
                      </a:r>
                      <a:endParaRPr dirty="0" lang="ru-RU" sz="2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b="1" dirty="0" i="1" lang="uk-UA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інтерференційної картини</a:t>
                      </a:r>
                      <a:endParaRPr dirty="0" lang="ru-RU" sz="2000">
                        <a:latin typeface="Times New Roman"/>
                        <a:ea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dirty="0" lang="en-US" sz="1200">
                        <a:latin typeface="Times New Roman"/>
                        <a:ea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</a:tbl>
          </a:graphicData>
        </a:graphic>
      </p:graphicFrame>
      <p:pic>
        <p:nvPicPr>
          <p:cNvPr id="40962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635376"/>
            <a:ext cx="1143009" cy="650880"/>
          </a:xfrm>
          <a:prstGeom prst="rect"/>
          <a:noFill/>
        </p:spPr>
      </p:pic>
      <p:pic>
        <p:nvPicPr>
          <p:cNvPr id="40961" name="Picture 1"/>
          <p:cNvPicPr>
            <a:picLocks noChangeArrowheads="1" noChangeAspect="1"/>
          </p:cNvPicPr>
          <p:nvPr/>
        </p:nvPicPr>
        <p:blipFill>
          <a:blip cstate="print" r:embed="rId4"/>
          <a:srcRect b="50673" l="1802" r="1784" t="1834"/>
          <a:stretch>
            <a:fillRect/>
          </a:stretch>
        </p:blipFill>
        <p:spPr bwMode="auto">
          <a:xfrm>
            <a:off x="714348" y="4572008"/>
            <a:ext cx="3167085" cy="1500198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929190" y="2500306"/>
          <a:ext cx="3000396" cy="1736135"/>
        </p:xfrm>
        <a:graphic>
          <a:graphicData uri="http://schemas.openxmlformats.org/drawingml/2006/table">
            <a:tbl>
              <a:tblPr/>
              <a:tblGrid>
                <a:gridCol w="3000396"/>
              </a:tblGrid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b="1" dirty="0" i="1" lang="uk-UA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Мінімум</a:t>
                      </a:r>
                      <a:endParaRPr dirty="0" lang="ru-RU" sz="2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b="1" dirty="0" i="1" lang="uk-UA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інтерференційної картини</a:t>
                      </a:r>
                      <a:endParaRPr dirty="0" lang="ru-RU" sz="2000">
                        <a:latin typeface="Times New Roman"/>
                        <a:ea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593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dirty="0" lang="en-US" sz="1200">
                        <a:latin typeface="Times New Roman"/>
                        <a:ea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</a:tbl>
          </a:graphicData>
        </a:graphic>
      </p:graphicFrame>
      <p:pic>
        <p:nvPicPr>
          <p:cNvPr id="40964" name="Object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643314"/>
            <a:ext cx="1407851" cy="571504"/>
          </a:xfrm>
          <a:prstGeom prst="rect"/>
          <a:noFill/>
        </p:spPr>
      </p:pic>
      <p:pic>
        <p:nvPicPr>
          <p:cNvPr id="40963" name="Picture 3"/>
          <p:cNvPicPr>
            <a:picLocks noChangeArrowheads="1" noChangeAspect="1"/>
          </p:cNvPicPr>
          <p:nvPr/>
        </p:nvPicPr>
        <p:blipFill>
          <a:blip cstate="print" r:embed="rId4"/>
          <a:srcRect l="2634" r="1680" t="50000"/>
          <a:stretch>
            <a:fillRect/>
          </a:stretch>
        </p:blipFill>
        <p:spPr bwMode="auto">
          <a:xfrm>
            <a:off x="4857752" y="4572008"/>
            <a:ext cx="3143272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229600" cy="1539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Інтерференція двох кругових когерентних хвиль у залежності від довжини хвилі та відстані між джерелами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14686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286256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571876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52128"/>
          </a:xfrm>
        </p:spPr>
        <p:txBody>
          <a:bodyPr/>
          <a:lstStyle/>
          <a:p>
            <a:pPr lvl="0">
              <a:buNone/>
            </a:pPr>
            <a:r>
              <a:rPr b="1" dirty="0" i="1" lang="uk-UA" smtClean="0" sz="3100">
                <a:solidFill>
                  <a:srgbClr val="002060"/>
                </a:solidFill>
              </a:rPr>
              <a:t>    </a:t>
            </a:r>
            <a:r>
              <a:rPr b="1" dirty="0" i="1" lang="uk-UA" smtClean="0" sz="3100" u="sng">
                <a:solidFill>
                  <a:srgbClr val="002060"/>
                </a:solidFill>
              </a:rPr>
              <a:t>Дифракція </a:t>
            </a:r>
            <a:r>
              <a:rPr dirty="0" lang="uk-UA" smtClean="0">
                <a:solidFill>
                  <a:schemeClr val="bg1"/>
                </a:solidFill>
              </a:rPr>
              <a:t>– явище порушення закону прямолінійного поширення хвиль в однорідному середовищі або огинання хвилями перешкод.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endParaRPr dirty="0" lang="ru-RU"/>
          </a:p>
        </p:txBody>
      </p:sp>
      <p:pic>
        <p:nvPicPr>
          <p:cNvPr id="48130" name="Picture 2"/>
          <p:cNvPicPr>
            <a:picLocks noChangeArrowheads="1" noChangeAspect="1"/>
          </p:cNvPicPr>
          <p:nvPr/>
        </p:nvPicPr>
        <p:blipFill>
          <a:blip cstate="print" r:embed="rId2"/>
          <a:srcRect l="50856"/>
          <a:stretch>
            <a:fillRect/>
          </a:stretch>
        </p:blipFill>
        <p:spPr bwMode="auto">
          <a:xfrm>
            <a:off x="357158" y="2928934"/>
            <a:ext cx="173200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rrowheads="1" noChangeAspect="1"/>
          </p:cNvPicPr>
          <p:nvPr/>
        </p:nvPicPr>
        <p:blipFill>
          <a:blip cstate="print" r:embed="rId2"/>
          <a:srcRect r="50888"/>
          <a:stretch>
            <a:fillRect/>
          </a:stretch>
        </p:blipFill>
        <p:spPr bwMode="auto">
          <a:xfrm>
            <a:off x="2285984" y="3643314"/>
            <a:ext cx="1857388" cy="183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429124" y="3643314"/>
            <a:ext cx="207170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858016" y="2857496"/>
            <a:ext cx="19288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71546"/>
            <a:ext cx="8229600" cy="1828800"/>
          </a:xfrm>
        </p:spPr>
        <p:txBody>
          <a:bodyPr>
            <a:noAutofit/>
          </a:bodyPr>
          <a:lstStyle/>
          <a:p>
            <a:r>
              <a:rPr lang="en-US" sz="7200" dirty="0" smtClean="0"/>
              <a:t/>
            </a:r>
            <a:br>
              <a:rPr lang="en-US" sz="7200" dirty="0" smtClean="0"/>
            </a:br>
            <a:r>
              <a:rPr lang="uk-UA" sz="6000" dirty="0" smtClean="0">
                <a:solidFill>
                  <a:srgbClr val="FFC000"/>
                </a:solidFill>
              </a:rPr>
              <a:t>Звуки</a:t>
            </a:r>
            <a:r>
              <a:rPr lang="ru-RU" sz="7200" dirty="0"/>
              <a:t/>
            </a:r>
            <a:br>
              <a:rPr lang="ru-RU" sz="7200" dirty="0"/>
            </a:br>
            <a:endParaRPr lang="ru-RU" sz="7200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71744"/>
            <a:ext cx="332104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357430"/>
            <a:ext cx="28797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214818"/>
            <a:ext cx="3239951" cy="243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9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472518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900" b="1" i="1" dirty="0" smtClean="0">
                <a:solidFill>
                  <a:srgbClr val="002060"/>
                </a:solidFill>
              </a:rPr>
              <a:t>   </a:t>
            </a:r>
            <a:r>
              <a:rPr lang="uk-UA" sz="2900" b="1" i="1" u="sng" dirty="0" smtClean="0">
                <a:solidFill>
                  <a:srgbClr val="002060"/>
                </a:solidFill>
              </a:rPr>
              <a:t>Хвиля</a:t>
            </a:r>
            <a:r>
              <a:rPr lang="uk-UA" sz="2900" b="1" i="1" dirty="0" smtClean="0">
                <a:solidFill>
                  <a:srgbClr val="002060"/>
                </a:solidFill>
              </a:rPr>
              <a:t> </a:t>
            </a:r>
            <a:r>
              <a:rPr lang="uk-UA" sz="2900" i="1" dirty="0" smtClean="0">
                <a:solidFill>
                  <a:srgbClr val="002060"/>
                </a:solidFill>
              </a:rPr>
              <a:t>– </a:t>
            </a:r>
            <a:r>
              <a:rPr lang="uk-UA" sz="2900" i="1" dirty="0" smtClean="0">
                <a:solidFill>
                  <a:schemeClr val="bg1"/>
                </a:solidFill>
              </a:rPr>
              <a:t>процес поширення коливань у просторі з часом. Як і коливання, хвилі за своєю фізичною природою поділяють на механічні та електромагнітні. </a:t>
            </a:r>
          </a:p>
          <a:p>
            <a:pPr>
              <a:buNone/>
            </a:pPr>
            <a:endParaRPr lang="uk-UA" sz="800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800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900" b="1" i="1" dirty="0" smtClean="0">
                <a:solidFill>
                  <a:srgbClr val="002060"/>
                </a:solidFill>
              </a:rPr>
              <a:t>   </a:t>
            </a:r>
            <a:r>
              <a:rPr lang="uk-UA" sz="2900" b="1" i="1" u="sng" dirty="0" smtClean="0">
                <a:solidFill>
                  <a:srgbClr val="002060"/>
                </a:solidFill>
              </a:rPr>
              <a:t>Механічна хвиля </a:t>
            </a:r>
            <a:r>
              <a:rPr lang="uk-UA" sz="2900" i="1" dirty="0" smtClean="0">
                <a:solidFill>
                  <a:srgbClr val="002060"/>
                </a:solidFill>
              </a:rPr>
              <a:t>– </a:t>
            </a:r>
            <a:r>
              <a:rPr lang="uk-UA" sz="2900" i="1" dirty="0" smtClean="0">
                <a:solidFill>
                  <a:schemeClr val="bg1"/>
                </a:solidFill>
              </a:rPr>
              <a:t>це процес поширення механічних коливань у пружному середовищі. </a:t>
            </a:r>
            <a:endParaRPr lang="ru-RU" sz="2900" i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125" y="4857760"/>
            <a:ext cx="3408279" cy="1837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4493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smtClean="0"/>
              <a:t>Звукові хвилі</a:t>
            </a:r>
            <a:endParaRPr lang="ru-RU" dirty="0" smtClean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-32" y="1600200"/>
            <a:ext cx="4143404" cy="5043510"/>
          </a:xfrm>
        </p:spPr>
        <p:txBody>
          <a:bodyPr rtlCol="0">
            <a:normAutofit fontScale="85000" lnSpcReduction="20000"/>
          </a:bodyPr>
          <a:lstStyle/>
          <a:p>
            <a:pPr>
              <a:buNone/>
              <a:defRPr/>
            </a:pPr>
            <a:r>
              <a:rPr lang="uk-UA" dirty="0" smtClean="0">
                <a:solidFill>
                  <a:schemeClr val="bg1"/>
                </a:solidFill>
              </a:rPr>
              <a:t>    </a:t>
            </a:r>
            <a:r>
              <a:rPr lang="uk-UA" b="1" u="sng" dirty="0" smtClean="0">
                <a:solidFill>
                  <a:srgbClr val="002060"/>
                </a:solidFill>
              </a:rPr>
              <a:t>Звук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– механічні хвилі, які збуджуються тілами, що коливаються з частотою в діапазоні 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16 – 20 000 Гц і сприймаються органами слуху людини і тварини.</a:t>
            </a:r>
            <a:endParaRPr lang="uk-UA" b="1" u="sng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endParaRPr lang="uk-UA" sz="3600" b="1" u="sng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   </a:t>
            </a:r>
            <a:r>
              <a:rPr lang="uk-UA" b="1" u="sng" dirty="0" smtClean="0">
                <a:solidFill>
                  <a:srgbClr val="002060"/>
                </a:solidFill>
              </a:rPr>
              <a:t>Акустика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–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розділ фізики, який вивчає звукові (акустичні) хвилі і все, що з ними пов’язане.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044" y="1714517"/>
            <a:ext cx="45831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Джерела звуку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929718" cy="50949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2600" b="1" u="sng" dirty="0" smtClean="0">
                <a:solidFill>
                  <a:srgbClr val="002060"/>
                </a:solidFill>
              </a:rPr>
              <a:t>природні </a:t>
            </a:r>
            <a:r>
              <a:rPr lang="uk-UA" sz="2600" dirty="0" smtClean="0">
                <a:solidFill>
                  <a:schemeClr val="bg1"/>
                </a:solidFill>
              </a:rPr>
              <a:t>(голос, шелест листя, шум прибою)</a:t>
            </a:r>
            <a:br>
              <a:rPr lang="uk-UA" sz="2600" dirty="0" smtClean="0">
                <a:solidFill>
                  <a:schemeClr val="bg1"/>
                </a:solidFill>
              </a:rPr>
            </a:br>
            <a:endParaRPr lang="uk-UA" sz="26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uk-UA" sz="2600" b="1" u="sng" dirty="0" smtClean="0">
                <a:solidFill>
                  <a:srgbClr val="002060"/>
                </a:solidFill>
              </a:rPr>
              <a:t>штучні </a:t>
            </a:r>
            <a:r>
              <a:rPr lang="uk-UA" sz="2600" dirty="0" smtClean="0">
                <a:solidFill>
                  <a:schemeClr val="bg1"/>
                </a:solidFill>
              </a:rPr>
              <a:t>(камертон, струна, дзвін, мембрана)</a:t>
            </a:r>
            <a:endParaRPr lang="ru-RU" sz="2600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www.01j.ru/imgs/solovey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3214706"/>
            <a:ext cx="164941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01j.ru/imgs/cent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4357706"/>
            <a:ext cx="16430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www.sakhalin.ru/Region/korni/sea/Image/fakt/fakt-(5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3857643"/>
            <a:ext cx="157162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http://www.01j.ru/imgs/violin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3071831"/>
            <a:ext cx="17145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rojok_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0" y="3786206"/>
            <a:ext cx="1587500" cy="157162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3" descr="http://cat.tmn.fio.ru/works/40x/311/bolk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13" y="3000393"/>
            <a:ext cx="15716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2" descr="Ins26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25" y="2857518"/>
            <a:ext cx="12382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2" descr="Ins26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071688" y="2857518"/>
            <a:ext cx="14287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D:\WINDOWS\Users\Aida\Рабочий стол\зВУКИ\musician45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715250" y="4000518"/>
            <a:ext cx="83026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285852" y="6143644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u="sng" dirty="0" smtClean="0">
                <a:solidFill>
                  <a:srgbClr val="002060"/>
                </a:solidFill>
              </a:rPr>
              <a:t>Коливання тіл викликають коливання повітря.</a:t>
            </a:r>
            <a:endParaRPr lang="ru-RU" b="1" i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500063" y="3143250"/>
            <a:ext cx="84296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accent4">
                    <a:lumMod val="50000"/>
                  </a:schemeClr>
                </a:solidFill>
              </a:rPr>
              <a:t>Камертон</a:t>
            </a:r>
            <a:r>
              <a:rPr lang="uk-UA" sz="2800" dirty="0">
                <a:solidFill>
                  <a:schemeClr val="bg1"/>
                </a:solidFill>
              </a:rPr>
              <a:t> - </a:t>
            </a:r>
            <a:r>
              <a:rPr lang="uk-UA" sz="2800" dirty="0" smtClean="0">
                <a:solidFill>
                  <a:schemeClr val="bg1"/>
                </a:solidFill>
              </a:rPr>
              <a:t>металева </a:t>
            </a:r>
            <a:r>
              <a:rPr lang="uk-UA" sz="2800" dirty="0">
                <a:solidFill>
                  <a:schemeClr val="bg1"/>
                </a:solidFill>
              </a:rPr>
              <a:t>"</a:t>
            </a:r>
            <a:r>
              <a:rPr lang="uk-UA" sz="2800" dirty="0" smtClean="0">
                <a:solidFill>
                  <a:schemeClr val="bg1"/>
                </a:solidFill>
              </a:rPr>
              <a:t>рогатка", укріплена на </a:t>
            </a:r>
            <a:r>
              <a:rPr lang="uk-UA" sz="2800" dirty="0">
                <a:solidFill>
                  <a:schemeClr val="bg1"/>
                </a:solidFill>
              </a:rPr>
              <a:t>шухлядці, у </a:t>
            </a:r>
            <a:r>
              <a:rPr lang="uk-UA" sz="2800" dirty="0" smtClean="0">
                <a:solidFill>
                  <a:schemeClr val="bg1"/>
                </a:solidFill>
              </a:rPr>
              <a:t>якої </a:t>
            </a:r>
            <a:r>
              <a:rPr lang="uk-UA" sz="2800" dirty="0">
                <a:solidFill>
                  <a:schemeClr val="bg1"/>
                </a:solidFill>
              </a:rPr>
              <a:t>немає однієї стінки. Якщо спеціальним гумовим молоточком вдарити по "ніжкам" камертона, то він буде видавати звук, </a:t>
            </a:r>
            <a:r>
              <a:rPr lang="uk-UA" sz="2800" dirty="0" smtClean="0">
                <a:solidFill>
                  <a:schemeClr val="bg1"/>
                </a:solidFill>
              </a:rPr>
              <a:t>названий </a:t>
            </a:r>
            <a:r>
              <a:rPr lang="uk-UA" sz="2800" dirty="0">
                <a:solidFill>
                  <a:schemeClr val="bg1"/>
                </a:solidFill>
              </a:rPr>
              <a:t>музичним тоном.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7" descr="Камерт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428625"/>
            <a:ext cx="249555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Рисунок 2" descr="t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500063"/>
            <a:ext cx="507206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4678" y="5657671"/>
            <a:ext cx="55721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FFC000"/>
                </a:solidFill>
              </a:rPr>
              <a:t>Камертон - винайдений в 18 столітті для настройки музичних інструментів.</a:t>
            </a:r>
            <a:endParaRPr lang="ru-RU" sz="2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500174"/>
          <a:ext cx="821537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70"/>
                <a:gridCol w="3571900"/>
              </a:tblGrid>
              <a:tr h="47003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800" dirty="0" smtClean="0"/>
                        <a:t>Акустичні (фізичні)</a:t>
                      </a:r>
                      <a:endParaRPr lang="uk-U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800" dirty="0" smtClean="0"/>
                        <a:t>Фізіологічні </a:t>
                      </a:r>
                      <a:endParaRPr lang="uk-UA" sz="2800" dirty="0"/>
                    </a:p>
                  </a:txBody>
                  <a:tcPr/>
                </a:tc>
              </a:tr>
              <a:tr h="4700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/>
                        <a:t>Швидкість поширення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700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/>
                        <a:t>Частота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800" dirty="0" smtClean="0"/>
                        <a:t>Висота </a:t>
                      </a:r>
                      <a:endParaRPr lang="uk-UA" sz="2800" dirty="0"/>
                    </a:p>
                  </a:txBody>
                  <a:tcPr/>
                </a:tc>
              </a:tr>
              <a:tr h="5172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/>
                        <a:t>Інтенсивність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800" dirty="0" smtClean="0"/>
                        <a:t>Гучність </a:t>
                      </a:r>
                      <a:endParaRPr lang="uk-UA" sz="2800" dirty="0"/>
                    </a:p>
                  </a:txBody>
                  <a:tcPr/>
                </a:tc>
              </a:tr>
              <a:tr h="5172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/>
                        <a:t>Амплітуда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800" dirty="0" smtClean="0"/>
                        <a:t>Тембр </a:t>
                      </a:r>
                      <a:endParaRPr lang="uk-UA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143380"/>
            <a:ext cx="3551326" cy="227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Характеристика звуку</a:t>
            </a:r>
            <a:endParaRPr kumimoji="0" lang="ru-RU" sz="4100" b="1" i="0" u="none" strike="noStrike" kern="1200" cap="none" spc="0" normalizeH="0" baseline="0" noProof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/>
          <a:lstStyle/>
          <a:p>
            <a:r>
              <a:rPr dirty="0" lang="uk-UA" smtClean="0"/>
              <a:t>Швидкість звуку</a:t>
            </a:r>
            <a:endParaRPr dirty="0" lang="ru-RU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25" name="Object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25" y="2071688"/>
            <a:ext cx="5653088" cy="1377950"/>
          </a:xfrm>
          <a:prstGeom prst="rect"/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642910" y="4071942"/>
            <a:ext cx="757242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1" kumimoji="0" lang="en-US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s </a:t>
            </a: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– відстань від джерела до приймача звуку,</a:t>
            </a:r>
          </a:p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1" kumimoji="0" lang="en-US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t </a:t>
            </a: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– час поширення звуку від джерела до приймача звуку, </a:t>
            </a:r>
          </a:p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Т – період, </a:t>
            </a:r>
          </a:p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ν – частота, </a:t>
            </a:r>
          </a:p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λ –</a:t>
            </a:r>
            <a:r>
              <a:rPr dirty="0" i="1" lang="ru-RU" sz="2000">
                <a:solidFill>
                  <a:schemeClr val="bg1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довжина звукової хвилі.  </a:t>
            </a:r>
            <a:endParaRPr b="0" baseline="0" cap="none" dirty="0" i="1" kumimoji="0" lang="uk-UA" normalizeH="0" smtClean="0" strike="noStrike" sz="2000" u="none">
              <a:ln>
                <a:noFill/>
              </a:ln>
              <a:solidFill>
                <a:schemeClr val="bg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Інтенсивність звуку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dirty="0" i="1" lang="uk-UA" smtClean="0">
                <a:solidFill>
                  <a:schemeClr val="bg1"/>
                </a:solidFill>
              </a:rPr>
              <a:t>   Характеризує перенесення енергії Е звуковою хвилею за одиницю часу t через одиницю площі S, яка перпендикулярна до напряму поширення звуку                ,</a:t>
            </a:r>
          </a:p>
          <a:p>
            <a:pPr>
              <a:buNone/>
            </a:pP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>
                <a:solidFill>
                  <a:schemeClr val="bg1"/>
                </a:solidFill>
              </a:rPr>
              <a:t>   де            </a:t>
            </a:r>
            <a:r>
              <a:rPr dirty="0" i="1" lang="uk-UA" smtClean="0">
                <a:solidFill>
                  <a:schemeClr val="bg1"/>
                </a:solidFill>
              </a:rPr>
              <a:t>– інтенсивність джерела звуку.</a:t>
            </a:r>
            <a:endParaRPr dirty="0" lang="ru-RU" smtClean="0">
              <a:solidFill>
                <a:schemeClr val="bg1"/>
              </a:solidFill>
            </a:endParaRPr>
          </a:p>
          <a:p>
            <a:r>
              <a:rPr dirty="0" i="1" lang="uk-UA" smtClean="0">
                <a:solidFill>
                  <a:schemeClr val="bg1"/>
                </a:solidFill>
              </a:rPr>
              <a:t>Інтенсивності відповідає психофізіологічна характеристика</a:t>
            </a:r>
            <a:r>
              <a:rPr b="1" dirty="0" lang="uk-UA" smtClean="0">
                <a:solidFill>
                  <a:schemeClr val="bg1"/>
                </a:solidFill>
              </a:rPr>
              <a:t> </a:t>
            </a:r>
            <a:r>
              <a:rPr dirty="0" lang="uk-UA" smtClean="0">
                <a:solidFill>
                  <a:schemeClr val="bg1"/>
                </a:solidFill>
              </a:rPr>
              <a:t>–</a:t>
            </a:r>
            <a:r>
              <a:rPr b="1" dirty="0" lang="uk-UA" smtClean="0">
                <a:solidFill>
                  <a:schemeClr val="bg1"/>
                </a:solidFill>
              </a:rPr>
              <a:t> гучність</a:t>
            </a:r>
            <a:r>
              <a:rPr dirty="0" lang="uk-UA" smtClean="0">
                <a:solidFill>
                  <a:schemeClr val="bg1"/>
                </a:solidFill>
              </a:rPr>
              <a:t>, яка вимірюється у</a:t>
            </a:r>
            <a:r>
              <a:rPr b="1" dirty="0" lang="uk-UA" smtClean="0">
                <a:solidFill>
                  <a:schemeClr val="bg1"/>
                </a:solidFill>
              </a:rPr>
              <a:t> </a:t>
            </a:r>
            <a:r>
              <a:rPr b="1" dirty="0" i="1" lang="uk-UA" smtClean="0">
                <a:solidFill>
                  <a:schemeClr val="bg1"/>
                </a:solidFill>
              </a:rPr>
              <a:t>децибелах.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7352" name="Object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857496"/>
            <a:ext cx="1571636" cy="681673"/>
          </a:xfrm>
          <a:prstGeom prst="rect"/>
          <a:noFill/>
        </p:spPr>
      </p:pic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7354" name="Object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571876"/>
            <a:ext cx="1031882" cy="714380"/>
          </a:xfrm>
          <a:prstGeom prst="rect"/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A5D71-53C2-4699-B945-D96446EAE3D6}" type="slidenum">
              <a:rPr lang="ru-RU"/>
              <a:pPr/>
              <a:t>26</a:t>
            </a:fld>
            <a:endParaRPr lang="ru-RU"/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/>
              <a:t>Основи</a:t>
            </a:r>
            <a:r>
              <a:rPr lang="ru-RU" b="1" i="1" dirty="0" smtClean="0"/>
              <a:t> акустики</a:t>
            </a:r>
            <a:endParaRPr lang="ru-RU" b="1" i="1" dirty="0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500174"/>
            <a:ext cx="9001156" cy="48815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  </a:t>
            </a:r>
            <a:r>
              <a:rPr lang="ru-RU" b="1" u="sng" dirty="0" err="1" smtClean="0">
                <a:solidFill>
                  <a:srgbClr val="002060"/>
                </a:solidFill>
              </a:rPr>
              <a:t>Гучність</a:t>
            </a:r>
            <a:r>
              <a:rPr lang="ru-RU" b="1" u="sng" dirty="0" smtClean="0">
                <a:solidFill>
                  <a:srgbClr val="002060"/>
                </a:solidFill>
              </a:rPr>
              <a:t> звуку </a:t>
            </a:r>
            <a:r>
              <a:rPr lang="ru-RU" sz="2800" dirty="0">
                <a:solidFill>
                  <a:schemeClr val="bg1"/>
                </a:solidFill>
              </a:rPr>
              <a:t>– </a:t>
            </a:r>
            <a:r>
              <a:rPr lang="ru-RU" sz="2800" dirty="0" err="1">
                <a:solidFill>
                  <a:schemeClr val="bg1"/>
                </a:solidFill>
              </a:rPr>
              <a:t>це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фізіологічна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інтенсивність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звуку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  <a:r>
              <a:rPr lang="ru-RU" sz="2800" dirty="0" err="1">
                <a:solidFill>
                  <a:schemeClr val="bg1"/>
                </a:solidFill>
              </a:rPr>
              <a:t>Поняття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інтенсивності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і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гучності</a:t>
            </a:r>
            <a:r>
              <a:rPr lang="ru-RU" sz="2800" dirty="0">
                <a:solidFill>
                  <a:schemeClr val="bg1"/>
                </a:solidFill>
              </a:rPr>
              <a:t> звуку не </a:t>
            </a:r>
            <a:r>
              <a:rPr lang="ru-RU" sz="2800" dirty="0" err="1">
                <a:solidFill>
                  <a:schemeClr val="bg1"/>
                </a:solidFill>
              </a:rPr>
              <a:t>рівнозначні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  <a:r>
              <a:rPr lang="ru-RU" sz="2800" dirty="0" err="1" smtClean="0">
                <a:solidFill>
                  <a:schemeClr val="bg1"/>
                </a:solidFill>
              </a:rPr>
              <a:t>Гучність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зростає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значно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повільніше</a:t>
            </a:r>
            <a:r>
              <a:rPr lang="ru-RU" sz="2800" dirty="0">
                <a:solidFill>
                  <a:schemeClr val="bg1"/>
                </a:solidFill>
              </a:rPr>
              <a:t>, </a:t>
            </a:r>
            <a:r>
              <a:rPr lang="ru-RU" sz="2800" dirty="0" err="1">
                <a:solidFill>
                  <a:schemeClr val="bg1"/>
                </a:solidFill>
              </a:rPr>
              <a:t>ніж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інтенсивність</a:t>
            </a:r>
            <a:r>
              <a:rPr lang="ru-RU" sz="2800" dirty="0">
                <a:solidFill>
                  <a:schemeClr val="bg1"/>
                </a:solidFill>
              </a:rPr>
              <a:t> звуку. </a:t>
            </a:r>
            <a:r>
              <a:rPr lang="ru-RU" sz="2800" dirty="0" err="1">
                <a:solidFill>
                  <a:schemeClr val="bg1"/>
                </a:solidFill>
              </a:rPr>
              <a:t>Суб’єктивна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гучність</a:t>
            </a:r>
            <a:r>
              <a:rPr lang="ru-RU" sz="2800" dirty="0">
                <a:solidFill>
                  <a:schemeClr val="bg1"/>
                </a:solidFill>
              </a:rPr>
              <a:t> звуку не </a:t>
            </a:r>
            <a:r>
              <a:rPr lang="ru-RU" sz="2800" dirty="0" err="1">
                <a:solidFill>
                  <a:schemeClr val="bg1"/>
                </a:solidFill>
              </a:rPr>
              <a:t>піддається</a:t>
            </a:r>
            <a:r>
              <a:rPr lang="ru-RU" sz="2800" dirty="0">
                <a:solidFill>
                  <a:schemeClr val="bg1"/>
                </a:solidFill>
              </a:rPr>
              <a:t> точному </a:t>
            </a:r>
            <a:r>
              <a:rPr lang="ru-RU" sz="2800" dirty="0" err="1">
                <a:solidFill>
                  <a:schemeClr val="bg1"/>
                </a:solidFill>
              </a:rPr>
              <a:t>кількісному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вимірюванню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ru-RU" sz="10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  </a:t>
            </a:r>
            <a:r>
              <a:rPr lang="ru-RU" b="1" u="sng" dirty="0" err="1" smtClean="0">
                <a:solidFill>
                  <a:srgbClr val="002060"/>
                </a:solidFill>
              </a:rPr>
              <a:t>Висота</a:t>
            </a:r>
            <a:r>
              <a:rPr lang="ru-RU" b="1" u="sng" dirty="0" smtClean="0">
                <a:solidFill>
                  <a:srgbClr val="002060"/>
                </a:solidFill>
              </a:rPr>
              <a:t> звуку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визначається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його</a:t>
            </a:r>
            <a:r>
              <a:rPr lang="ru-RU" sz="2800" dirty="0">
                <a:solidFill>
                  <a:schemeClr val="bg1"/>
                </a:solidFill>
              </a:rPr>
              <a:t> частотою.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Чим </a:t>
            </a:r>
            <a:r>
              <a:rPr lang="ru-RU" sz="2800" dirty="0" err="1">
                <a:solidFill>
                  <a:schemeClr val="bg1"/>
                </a:solidFill>
              </a:rPr>
              <a:t>більша</a:t>
            </a:r>
            <a:r>
              <a:rPr lang="ru-RU" sz="2800" dirty="0">
                <a:solidFill>
                  <a:schemeClr val="bg1"/>
                </a:solidFill>
              </a:rPr>
              <a:t> частота, </a:t>
            </a:r>
            <a:r>
              <a:rPr lang="ru-RU" sz="2800" dirty="0" err="1">
                <a:solidFill>
                  <a:schemeClr val="bg1"/>
                </a:solidFill>
              </a:rPr>
              <a:t>тим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більша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висота</a:t>
            </a:r>
            <a:r>
              <a:rPr lang="ru-RU" sz="2800" dirty="0">
                <a:solidFill>
                  <a:schemeClr val="bg1"/>
                </a:solidFill>
              </a:rPr>
              <a:t> звуку. Тембр звуку </a:t>
            </a:r>
            <a:r>
              <a:rPr lang="ru-RU" sz="2800" dirty="0" err="1">
                <a:solidFill>
                  <a:schemeClr val="bg1"/>
                </a:solidFill>
              </a:rPr>
              <a:t>визначається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його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спектральним</a:t>
            </a:r>
            <a:r>
              <a:rPr lang="ru-RU" sz="2800" dirty="0">
                <a:solidFill>
                  <a:schemeClr val="bg1"/>
                </a:solidFill>
              </a:rPr>
              <a:t> складом.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dirty="0" lang="uk-UA" smtClean="0" sz="3700"/>
              <a:t>Сприйняття людиною звуків</a:t>
            </a:r>
            <a:br>
              <a:rPr dirty="0" lang="uk-UA" smtClean="0" sz="3700"/>
            </a:br>
            <a:r>
              <a:rPr dirty="0" lang="uk-UA" smtClean="0" sz="3700"/>
              <a:t>різної гучності і частоти</a:t>
            </a:r>
            <a:endParaRPr dirty="0" lang="uk-UA" sz="3700"/>
          </a:p>
        </p:txBody>
      </p:sp>
      <p:pic>
        <p:nvPicPr>
          <p:cNvPr id="3" name="Рисунок 2"/>
          <p:cNvPicPr/>
          <p:nvPr/>
        </p:nvPicPr>
        <p:blipFill>
          <a:blip cstate="print" r:embed="rId2"/>
          <a:srcRect b="87"/>
          <a:stretch>
            <a:fillRect/>
          </a:stretch>
        </p:blipFill>
        <p:spPr bwMode="auto">
          <a:xfrm>
            <a:off x="1285852" y="2000240"/>
            <a:ext cx="657229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22118-0E04-4A4E-8801-1E5D88C56A86}" type="slidenum">
              <a:rPr lang="ru-RU"/>
              <a:pPr/>
              <a:t>28</a:t>
            </a:fld>
            <a:endParaRPr lang="ru-RU"/>
          </a:p>
        </p:txBody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571480"/>
            <a:ext cx="8543956" cy="5786477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u="sng" dirty="0" err="1" smtClean="0">
                <a:solidFill>
                  <a:srgbClr val="002060"/>
                </a:solidFill>
              </a:rPr>
              <a:t>Акорд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– </a:t>
            </a:r>
            <a:r>
              <a:rPr lang="ru-RU" dirty="0" err="1">
                <a:solidFill>
                  <a:schemeClr val="bg1"/>
                </a:solidFill>
              </a:rPr>
              <a:t>це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одночасне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звучання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двох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або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кількох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звуків</a:t>
            </a:r>
            <a:r>
              <a:rPr lang="ru-RU" dirty="0">
                <a:solidFill>
                  <a:schemeClr val="bg1"/>
                </a:solidFill>
              </a:rPr>
              <a:t> (</a:t>
            </a:r>
            <a:r>
              <a:rPr lang="ru-RU" dirty="0" err="1">
                <a:solidFill>
                  <a:schemeClr val="bg1"/>
                </a:solidFill>
              </a:rPr>
              <a:t>може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викликати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приємне</a:t>
            </a:r>
            <a:r>
              <a:rPr lang="ru-RU" dirty="0">
                <a:solidFill>
                  <a:schemeClr val="bg1"/>
                </a:solidFill>
              </a:rPr>
              <a:t> – консонанс – та </a:t>
            </a:r>
            <a:r>
              <a:rPr lang="ru-RU" dirty="0" err="1">
                <a:solidFill>
                  <a:schemeClr val="bg1"/>
                </a:solidFill>
              </a:rPr>
              <a:t>неприємне</a:t>
            </a:r>
            <a:r>
              <a:rPr lang="ru-RU" dirty="0">
                <a:solidFill>
                  <a:schemeClr val="bg1"/>
                </a:solidFill>
              </a:rPr>
              <a:t> – </a:t>
            </a:r>
            <a:r>
              <a:rPr lang="ru-RU" dirty="0" err="1">
                <a:solidFill>
                  <a:schemeClr val="bg1"/>
                </a:solidFill>
              </a:rPr>
              <a:t>дисонанс</a:t>
            </a:r>
            <a:r>
              <a:rPr lang="ru-RU" dirty="0">
                <a:solidFill>
                  <a:schemeClr val="bg1"/>
                </a:solidFill>
              </a:rPr>
              <a:t> – </a:t>
            </a:r>
            <a:r>
              <a:rPr lang="ru-RU" dirty="0" err="1">
                <a:solidFill>
                  <a:schemeClr val="bg1"/>
                </a:solidFill>
              </a:rPr>
              <a:t>слухове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відчуття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</a:p>
          <a:p>
            <a:pPr algn="just">
              <a:lnSpc>
                <a:spcPct val="80000"/>
              </a:lnSpc>
            </a:pPr>
            <a:endParaRPr lang="ru-RU" dirty="0" err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u="sng" dirty="0" smtClean="0">
                <a:solidFill>
                  <a:srgbClr val="002060"/>
                </a:solidFill>
              </a:rPr>
              <a:t>Шум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– </a:t>
            </a:r>
            <a:r>
              <a:rPr lang="ru-RU" dirty="0" err="1">
                <a:solidFill>
                  <a:schemeClr val="bg1"/>
                </a:solidFill>
              </a:rPr>
              <a:t>це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аперіодична</a:t>
            </a:r>
            <a:r>
              <a:rPr lang="ru-RU" dirty="0">
                <a:solidFill>
                  <a:schemeClr val="bg1"/>
                </a:solidFill>
              </a:rPr>
              <a:t> складна </a:t>
            </a:r>
            <a:r>
              <a:rPr lang="ru-RU" dirty="0" err="1">
                <a:solidFill>
                  <a:schemeClr val="bg1"/>
                </a:solidFill>
              </a:rPr>
              <a:t>суміш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звуків</a:t>
            </a:r>
            <a:r>
              <a:rPr lang="ru-RU" dirty="0">
                <a:solidFill>
                  <a:schemeClr val="bg1"/>
                </a:solidFill>
              </a:rPr>
              <a:t>, спектр </a:t>
            </a:r>
            <a:r>
              <a:rPr lang="ru-RU" dirty="0" err="1">
                <a:solidFill>
                  <a:schemeClr val="bg1"/>
                </a:solidFill>
              </a:rPr>
              <a:t>якої</a:t>
            </a:r>
            <a:r>
              <a:rPr lang="ru-RU" dirty="0">
                <a:solidFill>
                  <a:schemeClr val="bg1"/>
                </a:solidFill>
              </a:rPr>
              <a:t> в </a:t>
            </a:r>
            <a:r>
              <a:rPr lang="ru-RU" dirty="0" err="1">
                <a:solidFill>
                  <a:schemeClr val="bg1"/>
                </a:solidFill>
              </a:rPr>
              <a:t>певному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інтервалі</a:t>
            </a:r>
            <a:r>
              <a:rPr lang="ru-RU" dirty="0">
                <a:solidFill>
                  <a:schemeClr val="bg1"/>
                </a:solidFill>
              </a:rPr>
              <a:t> частот </a:t>
            </a:r>
            <a:r>
              <a:rPr lang="ru-RU" dirty="0" err="1">
                <a:solidFill>
                  <a:schemeClr val="bg1"/>
                </a:solidFill>
              </a:rPr>
              <a:t>є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безперервним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algn="just">
              <a:lnSpc>
                <a:spcPct val="80000"/>
              </a:lnSpc>
              <a:buNone/>
            </a:pPr>
            <a:endParaRPr lang="ru-RU" dirty="0" err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u="sng" dirty="0" err="1" smtClean="0">
                <a:solidFill>
                  <a:srgbClr val="002060"/>
                </a:solidFill>
              </a:rPr>
              <a:t>Звуковий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u="sng" dirty="0" err="1" smtClean="0">
                <a:solidFill>
                  <a:srgbClr val="002060"/>
                </a:solidFill>
              </a:rPr>
              <a:t>тиск</a:t>
            </a:r>
            <a:r>
              <a:rPr lang="ru-RU" b="1" u="sng" dirty="0" smtClean="0">
                <a:solidFill>
                  <a:srgbClr val="002060"/>
                </a:solidFill>
              </a:rPr>
              <a:t>.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Під час поширення звуку відбувається коливання тиску в околі середнього значення характерного для даного середовища. Звуковий тиск – це змінна частина тиску, яка виникає в середовищі під час проходження звука.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Шкала звукових коливань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15370" cy="4965036"/>
        </p:xfrm>
        <a:graphic>
          <a:graphicData uri="http://schemas.openxmlformats.org/drawingml/2006/table">
            <a:tbl>
              <a:tblPr/>
              <a:tblGrid>
                <a:gridCol w="1612354"/>
                <a:gridCol w="1748530"/>
                <a:gridCol w="2184300"/>
                <a:gridCol w="2670186"/>
              </a:tblGrid>
              <a:tr h="416204"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Частота, Гц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4130" algn="ctr">
                        <a:spcAft>
                          <a:spcPts val="0"/>
                        </a:spcAft>
                      </a:pPr>
                      <a:r>
                        <a:rPr lang="uk-UA" sz="16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Найменування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Засоби збудження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Застосування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3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 – 20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Інфразвуки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Коливання води у великих водоймах, биття серця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Передбачення погоди, діагностика захворювань серця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 – 2·10</a:t>
                      </a:r>
                      <a:r>
                        <a:rPr lang="uk-UA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Чутні звуки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Голос людини та тварин, музикальні інструменти, свистки, сирени, гучномовці, тощо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Для зв’язку та сигналізації, а також вимірювання відстаней (звукометрія)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1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2·10</a:t>
                      </a:r>
                      <a:r>
                        <a:rPr lang="uk-UA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– 10</a:t>
                      </a:r>
                      <a:r>
                        <a:rPr lang="uk-UA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Ультразвуки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Магнітострикційні та п’єзоелектричні випромінювачі, свисток, також деякими тваринами та комахами (летючі миші, цвіркуни, сарана тощо)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Гідролокація, очищення деталей, дефектоскопія деталей та будівельних конструкцій, прискорення хімічних реакцій, медичні та біологічні дослідження, молекулярна фізика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uk-UA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і більше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Гіперзвуки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Теплові коливання молекул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 наукових дослідженнях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Хвильова поверхня</a:t>
            </a:r>
            <a:endParaRPr lang="ru-RU" smtClean="0"/>
          </a:p>
        </p:txBody>
      </p:sp>
      <p:sp>
        <p:nvSpPr>
          <p:cNvPr id="4099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00200"/>
            <a:ext cx="7543800" cy="2971800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chemeClr val="bg1"/>
                </a:solidFill>
              </a:rPr>
              <a:t>Геометричне місце точок, що коливаються в однаковій фазі</a:t>
            </a:r>
          </a:p>
          <a:p>
            <a:pPr eaLnBrk="1" hangingPunct="1">
              <a:buNone/>
            </a:pPr>
            <a:endParaRPr lang="uk-UA" sz="1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uk-UA" dirty="0" smtClean="0">
                <a:solidFill>
                  <a:schemeClr val="bg1"/>
                </a:solidFill>
              </a:rPr>
              <a:t>Точки простору, які відділяють почали коливатись називають фронтом хвилі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857628"/>
            <a:ext cx="44672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Властивості звуку</a:t>
            </a:r>
            <a:endParaRPr lang="uk-UA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4643446"/>
            <a:ext cx="7969566" cy="92869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lt"/>
                <a:ea typeface="+mj-ea"/>
                <a:cs typeface="+mj-cs"/>
              </a:rPr>
              <a:t> Відбивання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uk-UA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Заломлення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Акустичний резонанс</a:t>
            </a:r>
            <a:endParaRPr lang="en-US" sz="28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sz="2800" dirty="0" smtClean="0">
                <a:solidFill>
                  <a:schemeClr val="bg1"/>
                </a:solidFill>
              </a:rPr>
              <a:t>Ефект </a:t>
            </a:r>
            <a:r>
              <a:rPr lang="uk-UA" sz="2800" dirty="0" err="1" smtClean="0">
                <a:solidFill>
                  <a:schemeClr val="bg1"/>
                </a:solidFill>
              </a:rPr>
              <a:t>Доплера</a:t>
            </a:r>
            <a:endParaRPr lang="uk-UA" sz="2800" dirty="0" smtClean="0">
              <a:solidFill>
                <a:schemeClr val="bg1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uk-UA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Інтерференція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uk-UA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Дифракція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uk-UA" sz="28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/>
              <a:t>Властивості звукових хвиль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28" y="1285860"/>
            <a:ext cx="8229600" cy="4709160"/>
          </a:xfrm>
        </p:spPr>
        <p:txBody>
          <a:bodyPr>
            <a:normAutofit fontScale="85000" lnSpcReduction="20000"/>
          </a:bodyPr>
          <a:lstStyle/>
          <a:p>
            <a:r>
              <a:rPr b="1" dirty="0" lang="uk-UA" smtClean="0" sz="3300" u="sng">
                <a:solidFill>
                  <a:srgbClr val="002060"/>
                </a:solidFill>
              </a:rPr>
              <a:t>Поглинання</a:t>
            </a:r>
            <a:r>
              <a:rPr b="1" dirty="0" lang="ru-RU" smtClean="0" sz="3300">
                <a:solidFill>
                  <a:srgbClr val="002060"/>
                </a:solidFill>
              </a:rPr>
              <a:t> </a:t>
            </a:r>
            <a:r>
              <a:rPr b="1" dirty="0" i="1" lang="ru-RU" smtClean="0">
                <a:solidFill>
                  <a:schemeClr val="bg1"/>
                </a:solidFill>
              </a:rPr>
              <a:t>- </a:t>
            </a:r>
            <a:r>
              <a:rPr dirty="0" lang="uk-UA" smtClean="0">
                <a:solidFill>
                  <a:schemeClr val="bg1"/>
                </a:solidFill>
              </a:rPr>
              <a:t>матеріали, в яких звукові коливання швидко затухають для звукоізоляції приміщень. Чим більше предметів у приміщенні, тим більше коефіцієнт поглинання звуку. Оштукатурювання стін поглинає близько 8% енергії звукових хвиль, килими – до 20%.</a:t>
            </a:r>
            <a:endParaRPr dirty="0" lang="ru-RU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b="1" dirty="0" lang="uk-UA" smtClean="0">
                <a:solidFill>
                  <a:schemeClr val="bg1"/>
                </a:solidFill>
              </a:rPr>
              <a:t> </a:t>
            </a:r>
            <a:endParaRPr dirty="0" lang="ru-RU" smtClean="0">
              <a:solidFill>
                <a:schemeClr val="bg1"/>
              </a:solidFill>
            </a:endParaRPr>
          </a:p>
          <a:p>
            <a:r>
              <a:rPr b="1" dirty="0" lang="uk-UA" smtClean="0" sz="3300" u="sng">
                <a:solidFill>
                  <a:srgbClr val="002060"/>
                </a:solidFill>
              </a:rPr>
              <a:t>Відбивання</a:t>
            </a:r>
            <a:r>
              <a:rPr b="1" dirty="0" lang="uk-UA" smtClean="0" sz="3300">
                <a:solidFill>
                  <a:srgbClr val="002060"/>
                </a:solidFill>
              </a:rPr>
              <a:t> </a:t>
            </a:r>
            <a:r>
              <a:rPr b="1" dirty="0" i="1" lang="ru-RU" smtClean="0">
                <a:solidFill>
                  <a:schemeClr val="bg1"/>
                </a:solidFill>
              </a:rPr>
              <a:t>- </a:t>
            </a:r>
            <a:r>
              <a:rPr b="1" dirty="0" i="1" lang="uk-UA" smtClean="0">
                <a:solidFill>
                  <a:schemeClr val="bg1"/>
                </a:solidFill>
              </a:rPr>
              <a:t>луна</a:t>
            </a:r>
            <a:r>
              <a:rPr dirty="0" i="1" lang="uk-UA" smtClean="0">
                <a:solidFill>
                  <a:schemeClr val="bg1"/>
                </a:solidFill>
              </a:rPr>
              <a:t>  повернення звукової хвилі до свого джерела після відбивання від поверхні, яка розміщена перпендикулярно до променя цієї хвилі</a:t>
            </a:r>
            <a:r>
              <a:rPr dirty="0" lang="uk-UA" smtClean="0">
                <a:solidFill>
                  <a:schemeClr val="bg1"/>
                </a:solidFill>
              </a:rPr>
              <a:t>. Особливо ефектне це явище на великих відкритих ділянках лісів, в ущелинах гір. </a:t>
            </a:r>
            <a:endParaRPr dirty="0" lang="ru-RU" smtClean="0">
              <a:solidFill>
                <a:schemeClr val="bg1"/>
              </a:solidFill>
            </a:endParaRPr>
          </a:p>
          <a:p>
            <a:endParaRPr dirty="0" lang="ru-RU"/>
          </a:p>
        </p:txBody>
      </p:sp>
      <p:pic>
        <p:nvPicPr>
          <p:cNvPr id="63490" name="Рисунок 1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071934" y="5429264"/>
            <a:ext cx="1928808" cy="1157285"/>
          </a:xfrm>
          <a:prstGeom prst="rect">
            <a:avLst/>
          </a:prstGeom>
          <a:noFill/>
        </p:spPr>
      </p:pic>
      <p:pic>
        <p:nvPicPr>
          <p:cNvPr descr="img003" id="63489" name="Рисунок 2"/>
          <p:cNvPicPr>
            <a:picLocks noChangeArrowheads="1" noChangeAspect="1"/>
          </p:cNvPicPr>
          <p:nvPr/>
        </p:nvPicPr>
        <p:blipFill>
          <a:blip cstate="print" r:embed="rId3"/>
          <a:srcRect b="61" r="207"/>
          <a:stretch>
            <a:fillRect/>
          </a:stretch>
        </p:blipFill>
        <p:spPr bwMode="auto">
          <a:xfrm>
            <a:off x="6500826" y="5429263"/>
            <a:ext cx="1000132" cy="1193209"/>
          </a:xfrm>
          <a:prstGeom prst="rect">
            <a:avLst/>
          </a:prstGeom>
          <a:noFill/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i="0" kumimoji="0" lang="uk-UA" normalizeH="0" smtClean="0" strike="noStrike" sz="12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     </a:t>
            </a: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/>
              <a:t>Властивості звукових хвиль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114948"/>
          </a:xfrm>
        </p:spPr>
        <p:txBody>
          <a:bodyPr>
            <a:normAutofit fontScale="55000" lnSpcReduction="20000"/>
          </a:bodyPr>
          <a:lstStyle/>
          <a:p>
            <a:r>
              <a:rPr b="1" dirty="0" lang="uk-UA" smtClean="0" sz="3400" u="sng">
                <a:solidFill>
                  <a:srgbClr val="002060"/>
                </a:solidFill>
              </a:rPr>
              <a:t>Інтерференція </a:t>
            </a:r>
            <a:endParaRPr b="1" dirty="0" lang="ru-RU" smtClean="0" sz="3400" u="sng">
              <a:solidFill>
                <a:srgbClr val="002060"/>
              </a:solidFill>
            </a:endParaRPr>
          </a:p>
          <a:p>
            <a:pPr>
              <a:buNone/>
            </a:pPr>
            <a:r>
              <a:rPr b="1" dirty="0" lang="uk-UA" smtClean="0" sz="3200"/>
              <a:t> </a:t>
            </a:r>
            <a:endParaRPr dirty="0" lang="ru-RU" smtClean="0" sz="3200"/>
          </a:p>
          <a:p>
            <a:pPr>
              <a:buNone/>
            </a:pPr>
            <a:r>
              <a:rPr b="1" dirty="0" lang="uk-UA" smtClean="0" sz="3200"/>
              <a:t>    </a:t>
            </a:r>
            <a:endParaRPr dirty="0" lang="ru-RU" smtClean="0" sz="3200"/>
          </a:p>
          <a:p>
            <a:pPr>
              <a:buNone/>
            </a:pPr>
            <a:r>
              <a:rPr dirty="0" lang="uk-UA" smtClean="0" sz="3200"/>
              <a:t> </a:t>
            </a:r>
          </a:p>
          <a:p>
            <a:pPr>
              <a:buNone/>
            </a:pPr>
            <a:endParaRPr dirty="0" lang="uk-UA" smtClean="0" sz="3200"/>
          </a:p>
          <a:p>
            <a:pPr>
              <a:buNone/>
            </a:pPr>
            <a:endParaRPr dirty="0" lang="uk-UA" smtClean="0" sz="3200"/>
          </a:p>
          <a:p>
            <a:pPr>
              <a:buNone/>
            </a:pPr>
            <a:endParaRPr dirty="0" lang="uk-UA" smtClean="0" sz="3200"/>
          </a:p>
          <a:p>
            <a:r>
              <a:rPr b="1" dirty="0" lang="uk-UA" smtClean="0" sz="3400" u="sng">
                <a:solidFill>
                  <a:srgbClr val="002060"/>
                </a:solidFill>
              </a:rPr>
              <a:t>Дифракція</a:t>
            </a:r>
            <a:r>
              <a:rPr b="1" dirty="0" lang="uk-UA" smtClean="0" sz="3400">
                <a:solidFill>
                  <a:srgbClr val="002060"/>
                </a:solidFill>
              </a:rPr>
              <a:t> </a:t>
            </a:r>
            <a:r>
              <a:rPr dirty="0" lang="uk-UA" smtClean="0" sz="3200">
                <a:solidFill>
                  <a:schemeClr val="bg1"/>
                </a:solidFill>
              </a:rPr>
              <a:t>на отворі </a:t>
            </a: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ru-RU" smtClean="0" sz="3200">
                <a:solidFill>
                  <a:schemeClr val="bg1"/>
                </a:solidFill>
              </a:rPr>
              <a:t>                       </a:t>
            </a:r>
            <a:r>
              <a:rPr dirty="0" err="1" lang="ru-RU" smtClean="0" sz="3200">
                <a:solidFill>
                  <a:schemeClr val="bg1"/>
                </a:solidFill>
              </a:rPr>
              <a:t>λ </a:t>
            </a:r>
            <a:r>
              <a:rPr dirty="0" lang="ru-RU" smtClean="0" sz="3200">
                <a:solidFill>
                  <a:schemeClr val="bg1"/>
                </a:solidFill>
              </a:rPr>
              <a:t>&gt;&gt; </a:t>
            </a:r>
            <a:r>
              <a:rPr dirty="0" lang="en-US" smtClean="0" sz="3200">
                <a:solidFill>
                  <a:schemeClr val="bg1"/>
                </a:solidFill>
              </a:rPr>
              <a:t>d</a:t>
            </a:r>
            <a:r>
              <a:rPr dirty="0" lang="ru-RU" smtClean="0" sz="3200">
                <a:solidFill>
                  <a:schemeClr val="bg1"/>
                </a:solidFill>
              </a:rPr>
              <a:t>                           </a:t>
            </a:r>
            <a:r>
              <a:rPr dirty="0" err="1" lang="ru-RU" smtClean="0" sz="3200">
                <a:solidFill>
                  <a:schemeClr val="bg1"/>
                </a:solidFill>
              </a:rPr>
              <a:t>λ </a:t>
            </a:r>
            <a:r>
              <a:rPr dirty="0" lang="ru-RU" smtClean="0" sz="3200">
                <a:solidFill>
                  <a:schemeClr val="bg1"/>
                </a:solidFill>
              </a:rPr>
              <a:t>&lt; </a:t>
            </a:r>
            <a:r>
              <a:rPr dirty="0" lang="en-US" smtClean="0" sz="3200">
                <a:solidFill>
                  <a:schemeClr val="bg1"/>
                </a:solidFill>
              </a:rPr>
              <a:t>d</a:t>
            </a: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 sz="3200">
                <a:solidFill>
                  <a:schemeClr val="bg1"/>
                </a:solidFill>
              </a:rPr>
              <a:t>              фронт хвилі за                 хвиля майже не </a:t>
            </a:r>
          </a:p>
          <a:p>
            <a:pPr>
              <a:buNone/>
            </a:pPr>
            <a:r>
              <a:rPr dirty="0" lang="uk-UA" smtClean="0" sz="3200">
                <a:solidFill>
                  <a:schemeClr val="bg1"/>
                </a:solidFill>
              </a:rPr>
              <a:t>          отвором</a:t>
            </a:r>
            <a:r>
              <a:rPr dirty="0" lang="ru-RU" smtClean="0" sz="3200">
                <a:solidFill>
                  <a:schemeClr val="bg1"/>
                </a:solidFill>
              </a:rPr>
              <a:t> –</a:t>
            </a:r>
            <a:r>
              <a:rPr dirty="0" lang="uk-UA" smtClean="0" sz="3200">
                <a:solidFill>
                  <a:schemeClr val="bg1"/>
                </a:solidFill>
              </a:rPr>
              <a:t> півсфера</a:t>
            </a:r>
            <a:r>
              <a:rPr dirty="0" lang="ru-RU" smtClean="0" sz="3200">
                <a:solidFill>
                  <a:schemeClr val="bg1"/>
                </a:solidFill>
              </a:rPr>
              <a:t>          </a:t>
            </a:r>
            <a:r>
              <a:rPr dirty="0" lang="uk-UA" smtClean="0" sz="3200">
                <a:solidFill>
                  <a:schemeClr val="bg1"/>
                </a:solidFill>
              </a:rPr>
              <a:t>розходиться</a:t>
            </a:r>
            <a:r>
              <a:rPr dirty="0" lang="ru-RU" smtClean="0" sz="3200">
                <a:solidFill>
                  <a:schemeClr val="bg1"/>
                </a:solidFill>
              </a:rPr>
              <a:t> </a:t>
            </a:r>
            <a:r>
              <a:rPr dirty="0" lang="uk-UA" smtClean="0" sz="3200">
                <a:solidFill>
                  <a:schemeClr val="bg1"/>
                </a:solidFill>
              </a:rPr>
              <a:t>в сторони</a:t>
            </a:r>
            <a:endParaRPr dirty="0" lang="ru-RU" smtClean="0" sz="3200">
              <a:solidFill>
                <a:schemeClr val="bg1"/>
              </a:solidFill>
            </a:endParaRPr>
          </a:p>
        </p:txBody>
      </p:sp>
      <p:pic>
        <p:nvPicPr>
          <p:cNvPr id="64514" name="Picture 2"/>
          <p:cNvPicPr>
            <a:picLocks noChangeArrowheads="1" noChangeAspect="1"/>
          </p:cNvPicPr>
          <p:nvPr/>
        </p:nvPicPr>
        <p:blipFill>
          <a:blip cstate="print" r:embed="rId2"/>
          <a:srcRect b="233"/>
          <a:stretch>
            <a:fillRect/>
          </a:stretch>
        </p:blipFill>
        <p:spPr bwMode="auto">
          <a:xfrm>
            <a:off x="2071670" y="1785926"/>
            <a:ext cx="2571768" cy="1388755"/>
          </a:xfrm>
          <a:prstGeom prst="rect">
            <a:avLst/>
          </a:prstGeom>
          <a:noFill/>
        </p:spPr>
      </p:pic>
      <p:pic>
        <p:nvPicPr>
          <p:cNvPr id="64513" name="Picture 1"/>
          <p:cNvPicPr>
            <a:picLocks noChangeArrowheads="1" noChangeAspect="1"/>
          </p:cNvPicPr>
          <p:nvPr/>
        </p:nvPicPr>
        <p:blipFill>
          <a:blip cstate="print" r:embed="rId3">
            <a:lum bright="20000"/>
          </a:blip>
          <a:srcRect b="14"/>
          <a:stretch>
            <a:fillRect/>
          </a:stretch>
        </p:blipFill>
        <p:spPr bwMode="auto">
          <a:xfrm>
            <a:off x="4929190" y="1785926"/>
            <a:ext cx="1714512" cy="1415037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45720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i="0" kumimoji="0" lang="uk-UA" normalizeH="0" smtClean="0" strike="noStrike" sz="11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34" typeface="Calibri"/>
              </a:rPr>
              <a:t>    </a:t>
            </a: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id="64518" name="Picture 6"/>
          <p:cNvPicPr>
            <a:picLocks noChangeArrowheads="1" noChangeAspect="1"/>
          </p:cNvPicPr>
          <p:nvPr/>
        </p:nvPicPr>
        <p:blipFill>
          <a:blip cstate="print" r:embed="rId4"/>
          <a:srcRect r="38037" t="-2597"/>
          <a:stretch>
            <a:fillRect/>
          </a:stretch>
        </p:blipFill>
        <p:spPr bwMode="auto">
          <a:xfrm>
            <a:off x="2000232" y="3714752"/>
            <a:ext cx="1714512" cy="1445569"/>
          </a:xfrm>
          <a:prstGeom prst="rect">
            <a:avLst/>
          </a:prstGeom>
          <a:noFill/>
        </p:spPr>
      </p:pic>
      <p:pic>
        <p:nvPicPr>
          <p:cNvPr id="64517" name="Picture 5"/>
          <p:cNvPicPr>
            <a:picLocks noChangeArrowheads="1" noChangeAspect="1"/>
          </p:cNvPicPr>
          <p:nvPr/>
        </p:nvPicPr>
        <p:blipFill>
          <a:blip cstate="print" r:embed="rId4"/>
          <a:srcRect l="63568"/>
          <a:stretch>
            <a:fillRect/>
          </a:stretch>
        </p:blipFill>
        <p:spPr bwMode="auto">
          <a:xfrm>
            <a:off x="5357818" y="3714753"/>
            <a:ext cx="1143008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/>
              <a:t>Властивості звукових хвиль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114948"/>
          </a:xfrm>
        </p:spPr>
        <p:txBody>
          <a:bodyPr>
            <a:normAutofit fontScale="55000" lnSpcReduction="20000"/>
          </a:bodyPr>
          <a:lstStyle/>
          <a:p>
            <a:r>
              <a:rPr b="1" dirty="0" lang="uk-UA" smtClean="0" sz="3400" u="sng">
                <a:solidFill>
                  <a:srgbClr val="002060"/>
                </a:solidFill>
              </a:rPr>
              <a:t>Інтерференція звуку</a:t>
            </a:r>
            <a:endParaRPr b="1" dirty="0" lang="ru-RU" smtClean="0" sz="3400" u="sng">
              <a:solidFill>
                <a:srgbClr val="002060"/>
              </a:solidFill>
            </a:endParaRPr>
          </a:p>
          <a:p>
            <a:pPr>
              <a:buNone/>
            </a:pPr>
            <a:r>
              <a:rPr b="1" dirty="0" lang="uk-UA" smtClean="0" sz="3200"/>
              <a:t> </a:t>
            </a:r>
            <a:endParaRPr dirty="0" lang="ru-RU" smtClean="0" sz="3200"/>
          </a:p>
          <a:p>
            <a:pPr>
              <a:buNone/>
            </a:pPr>
            <a:r>
              <a:rPr b="1" dirty="0" lang="uk-UA" smtClean="0" sz="3200"/>
              <a:t>    </a:t>
            </a:r>
            <a:endParaRPr dirty="0" lang="ru-RU" smtClean="0" sz="3200"/>
          </a:p>
          <a:p>
            <a:pPr>
              <a:buNone/>
            </a:pPr>
            <a:r>
              <a:rPr dirty="0" lang="uk-UA" smtClean="0" sz="3200"/>
              <a:t> </a:t>
            </a:r>
          </a:p>
          <a:p>
            <a:pPr>
              <a:buNone/>
            </a:pPr>
            <a:endParaRPr dirty="0" lang="uk-UA" smtClean="0" sz="3200"/>
          </a:p>
          <a:p>
            <a:pPr>
              <a:buNone/>
            </a:pPr>
            <a:endParaRPr dirty="0" lang="uk-UA" smtClean="0" sz="3200"/>
          </a:p>
          <a:p>
            <a:pPr>
              <a:buNone/>
            </a:pPr>
            <a:endParaRPr dirty="0" lang="uk-UA" smtClean="0" sz="3200"/>
          </a:p>
          <a:p>
            <a:r>
              <a:rPr b="1" dirty="0" lang="uk-UA" smtClean="0" sz="3400" u="sng">
                <a:solidFill>
                  <a:srgbClr val="002060"/>
                </a:solidFill>
              </a:rPr>
              <a:t>Дифракція звуку </a:t>
            </a:r>
            <a:r>
              <a:rPr dirty="0" lang="uk-UA" smtClean="0" sz="3200">
                <a:solidFill>
                  <a:schemeClr val="bg1"/>
                </a:solidFill>
              </a:rPr>
              <a:t>на отворі </a:t>
            </a: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ru-RU" smtClean="0" sz="3200">
                <a:solidFill>
                  <a:schemeClr val="bg1"/>
                </a:solidFill>
              </a:rPr>
              <a:t>                       </a:t>
            </a:r>
            <a:r>
              <a:rPr dirty="0" err="1" lang="ru-RU" smtClean="0" sz="3200">
                <a:solidFill>
                  <a:schemeClr val="bg1"/>
                </a:solidFill>
              </a:rPr>
              <a:t>λ </a:t>
            </a:r>
            <a:r>
              <a:rPr dirty="0" lang="ru-RU" smtClean="0" sz="3200">
                <a:solidFill>
                  <a:schemeClr val="bg1"/>
                </a:solidFill>
              </a:rPr>
              <a:t>&gt;&gt; </a:t>
            </a:r>
            <a:r>
              <a:rPr dirty="0" lang="en-US" smtClean="0" sz="3200">
                <a:solidFill>
                  <a:schemeClr val="bg1"/>
                </a:solidFill>
              </a:rPr>
              <a:t>d</a:t>
            </a:r>
            <a:r>
              <a:rPr dirty="0" lang="ru-RU" smtClean="0" sz="3200">
                <a:solidFill>
                  <a:schemeClr val="bg1"/>
                </a:solidFill>
              </a:rPr>
              <a:t>                           </a:t>
            </a:r>
            <a:r>
              <a:rPr dirty="0" err="1" lang="ru-RU" smtClean="0" sz="3200">
                <a:solidFill>
                  <a:schemeClr val="bg1"/>
                </a:solidFill>
              </a:rPr>
              <a:t>λ </a:t>
            </a:r>
            <a:r>
              <a:rPr dirty="0" lang="ru-RU" smtClean="0" sz="3200">
                <a:solidFill>
                  <a:schemeClr val="bg1"/>
                </a:solidFill>
              </a:rPr>
              <a:t>&gt;&gt; </a:t>
            </a:r>
            <a:r>
              <a:rPr dirty="0" lang="en-US" smtClean="0" sz="3200">
                <a:solidFill>
                  <a:schemeClr val="bg1"/>
                </a:solidFill>
              </a:rPr>
              <a:t>d</a:t>
            </a:r>
            <a:endParaRPr dirty="0" lang="ru-RU" smtClean="0" sz="3200">
              <a:solidFill>
                <a:schemeClr val="bg1"/>
              </a:solidFill>
            </a:endParaRPr>
          </a:p>
          <a:p>
            <a:pPr>
              <a:buNone/>
            </a:pPr>
            <a:r>
              <a:rPr dirty="0" lang="uk-UA" smtClean="0" sz="3200">
                <a:solidFill>
                  <a:schemeClr val="bg1"/>
                </a:solidFill>
              </a:rPr>
              <a:t>              фронт хвилі за                 хвиля майже не </a:t>
            </a:r>
          </a:p>
          <a:p>
            <a:pPr>
              <a:buNone/>
            </a:pPr>
            <a:r>
              <a:rPr dirty="0" lang="uk-UA" smtClean="0" sz="3200">
                <a:solidFill>
                  <a:schemeClr val="bg1"/>
                </a:solidFill>
              </a:rPr>
              <a:t>          отвором</a:t>
            </a:r>
            <a:r>
              <a:rPr dirty="0" lang="ru-RU" smtClean="0" sz="3200">
                <a:solidFill>
                  <a:schemeClr val="bg1"/>
                </a:solidFill>
              </a:rPr>
              <a:t> –</a:t>
            </a:r>
            <a:r>
              <a:rPr dirty="0" lang="uk-UA" smtClean="0" sz="3200">
                <a:solidFill>
                  <a:schemeClr val="bg1"/>
                </a:solidFill>
              </a:rPr>
              <a:t> півсфера</a:t>
            </a:r>
            <a:r>
              <a:rPr dirty="0" lang="ru-RU" smtClean="0" sz="3200">
                <a:solidFill>
                  <a:schemeClr val="bg1"/>
                </a:solidFill>
              </a:rPr>
              <a:t>          </a:t>
            </a:r>
            <a:r>
              <a:rPr dirty="0" lang="uk-UA" smtClean="0" sz="3200">
                <a:solidFill>
                  <a:schemeClr val="bg1"/>
                </a:solidFill>
              </a:rPr>
              <a:t>розходиться</a:t>
            </a:r>
            <a:r>
              <a:rPr dirty="0" lang="ru-RU" smtClean="0" sz="3200">
                <a:solidFill>
                  <a:schemeClr val="bg1"/>
                </a:solidFill>
              </a:rPr>
              <a:t> </a:t>
            </a:r>
            <a:r>
              <a:rPr dirty="0" lang="uk-UA" smtClean="0" sz="3200">
                <a:solidFill>
                  <a:schemeClr val="bg1"/>
                </a:solidFill>
              </a:rPr>
              <a:t>в сторони</a:t>
            </a:r>
            <a:endParaRPr dirty="0" lang="ru-RU" smtClean="0" sz="3200">
              <a:solidFill>
                <a:schemeClr val="bg1"/>
              </a:solidFill>
            </a:endParaRPr>
          </a:p>
        </p:txBody>
      </p:sp>
      <p:pic>
        <p:nvPicPr>
          <p:cNvPr id="64514" name="Picture 2"/>
          <p:cNvPicPr>
            <a:picLocks noChangeArrowheads="1" noChangeAspect="1"/>
          </p:cNvPicPr>
          <p:nvPr/>
        </p:nvPicPr>
        <p:blipFill>
          <a:blip cstate="print" r:embed="rId2"/>
          <a:srcRect b="233"/>
          <a:stretch>
            <a:fillRect/>
          </a:stretch>
        </p:blipFill>
        <p:spPr bwMode="auto">
          <a:xfrm>
            <a:off x="2071670" y="1785926"/>
            <a:ext cx="2571768" cy="1388755"/>
          </a:xfrm>
          <a:prstGeom prst="rect">
            <a:avLst/>
          </a:prstGeom>
          <a:noFill/>
        </p:spPr>
      </p:pic>
      <p:pic>
        <p:nvPicPr>
          <p:cNvPr id="64513" name="Picture 1"/>
          <p:cNvPicPr>
            <a:picLocks noChangeArrowheads="1" noChangeAspect="1"/>
          </p:cNvPicPr>
          <p:nvPr/>
        </p:nvPicPr>
        <p:blipFill>
          <a:blip cstate="print" r:embed="rId3">
            <a:lum bright="20000"/>
          </a:blip>
          <a:srcRect b="14"/>
          <a:stretch>
            <a:fillRect/>
          </a:stretch>
        </p:blipFill>
        <p:spPr bwMode="auto">
          <a:xfrm>
            <a:off x="4929190" y="1785926"/>
            <a:ext cx="1714512" cy="1415037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45720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i="0" kumimoji="0" lang="uk-UA" normalizeH="0" smtClean="0" strike="noStrike" sz="11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34" typeface="Calibri"/>
              </a:rPr>
              <a:t>    </a:t>
            </a: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id="64518" name="Picture 6"/>
          <p:cNvPicPr>
            <a:picLocks noChangeArrowheads="1" noChangeAspect="1"/>
          </p:cNvPicPr>
          <p:nvPr/>
        </p:nvPicPr>
        <p:blipFill>
          <a:blip cstate="print" r:embed="rId4"/>
          <a:srcRect r="38037" t="-2597"/>
          <a:stretch>
            <a:fillRect/>
          </a:stretch>
        </p:blipFill>
        <p:spPr bwMode="auto">
          <a:xfrm>
            <a:off x="2000232" y="3714752"/>
            <a:ext cx="1714512" cy="1445569"/>
          </a:xfrm>
          <a:prstGeom prst="rect">
            <a:avLst/>
          </a:prstGeom>
          <a:noFill/>
        </p:spPr>
      </p:pic>
      <p:pic>
        <p:nvPicPr>
          <p:cNvPr id="64517" name="Picture 5"/>
          <p:cNvPicPr>
            <a:picLocks noChangeArrowheads="1" noChangeAspect="1"/>
          </p:cNvPicPr>
          <p:nvPr/>
        </p:nvPicPr>
        <p:blipFill>
          <a:blip cstate="print" r:embed="rId4"/>
          <a:srcRect l="63568"/>
          <a:stretch>
            <a:fillRect/>
          </a:stretch>
        </p:blipFill>
        <p:spPr bwMode="auto">
          <a:xfrm>
            <a:off x="5357818" y="3714753"/>
            <a:ext cx="1143008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183880" cy="2214578"/>
          </a:xfrm>
        </p:spPr>
        <p:txBody>
          <a:bodyPr>
            <a:normAutofit fontScale="90000"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dirty="0" lang="uk-UA" smtClean="0" sz="3100" u="sng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Реверберація</a:t>
            </a:r>
            <a:r>
              <a:rPr dirty="0" lang="uk-UA" smtClean="0" sz="24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b="0" dirty="0" lang="uk-UA" smtClean="0" sz="31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- залишкове звучання в закритому приміщенні.</a:t>
            </a:r>
            <a:br>
              <a:rPr b="0" dirty="0" lang="uk-UA" smtClean="0" sz="310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b="0" dirty="0" lang="uk-UA" smtClean="0" sz="310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b="0" dirty="0" lang="uk-UA" smtClean="0" sz="310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b="0" dirty="0" lang="uk-UA" smtClean="0" sz="31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Чим більше предметів у приміщенні, тим менше час реверберації.</a:t>
            </a:r>
            <a:r>
              <a:rPr b="0" dirty="0" lang="uk-UA" smtClean="0" sz="2400">
                <a:solidFill>
                  <a:srgbClr val="C00000"/>
                </a:solidFill>
                <a:effectLst/>
              </a:rPr>
              <a:t/>
            </a:r>
            <a:br>
              <a:rPr b="0" dirty="0" lang="uk-UA" smtClean="0" sz="2400">
                <a:solidFill>
                  <a:srgbClr val="C00000"/>
                </a:solidFill>
                <a:effectLst/>
              </a:rPr>
            </a:br>
            <a:r>
              <a:rPr b="0" dirty="0" lang="uk-UA" smtClean="0" sz="2400">
                <a:solidFill>
                  <a:srgbClr val="C00000"/>
                </a:solidFill>
                <a:effectLst/>
              </a:rPr>
              <a:t/>
            </a:r>
            <a:br>
              <a:rPr b="0" dirty="0" lang="uk-UA" smtClean="0" sz="2400">
                <a:solidFill>
                  <a:srgbClr val="C00000"/>
                </a:solidFill>
                <a:effectLst/>
              </a:rPr>
            </a:br>
            <a:endParaRPr b="0" dirty="0" lang="uk-UA" sz="2400">
              <a:solidFill>
                <a:srgbClr val="C00000"/>
              </a:solidFill>
              <a:effectLst/>
            </a:endParaRPr>
          </a:p>
        </p:txBody>
      </p:sp>
      <p:pic>
        <p:nvPicPr>
          <p:cNvPr id="65538" name="Picture 2"/>
          <p:cNvPicPr>
            <a:picLocks noChangeArrowheads="1" noChangeAspect="1"/>
          </p:cNvPicPr>
          <p:nvPr/>
        </p:nvPicPr>
        <p:blipFill>
          <a:blip cstate="print" r:embed="rId2">
            <a:lum bright="20000"/>
          </a:blip>
          <a:srcRect b="19"/>
          <a:stretch>
            <a:fillRect/>
          </a:stretch>
        </p:blipFill>
        <p:spPr bwMode="auto">
          <a:xfrm>
            <a:off x="2643173" y="2928934"/>
            <a:ext cx="405831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dirty="0" lang="uk-UA" smtClean="0" sz="3700"/>
              <a:t>Ефект </a:t>
            </a:r>
            <a:r>
              <a:rPr dirty="0" err="1" lang="uk-UA" smtClean="0" sz="3700"/>
              <a:t>Доплера</a:t>
            </a:r>
            <a:endParaRPr dirty="0" lang="uk-UA" sz="3700"/>
          </a:p>
        </p:txBody>
      </p:sp>
      <p:pic>
        <p:nvPicPr>
          <p:cNvPr id="50180" name="Рисунок 4"/>
          <p:cNvPicPr>
            <a:picLocks noChangeArrowheads="1" noChangeAspect="1"/>
          </p:cNvPicPr>
          <p:nvPr/>
        </p:nvPicPr>
        <p:blipFill>
          <a:blip cstate="print" r:embed="rId2"/>
          <a:srcRect b="50049"/>
          <a:stretch>
            <a:fillRect/>
          </a:stretch>
        </p:blipFill>
        <p:spPr bwMode="auto">
          <a:xfrm>
            <a:off x="928662" y="1571612"/>
            <a:ext cx="3619526" cy="2286016"/>
          </a:xfrm>
          <a:prstGeom prst="rect">
            <a:avLst/>
          </a:prstGeom>
          <a:noFill/>
        </p:spPr>
      </p:pic>
      <p:pic>
        <p:nvPicPr>
          <p:cNvPr id="50179" name="Picture 3"/>
          <p:cNvPicPr>
            <a:picLocks noChangeArrowheads="1" noChangeAspect="1"/>
          </p:cNvPicPr>
          <p:nvPr/>
        </p:nvPicPr>
        <p:blipFill>
          <a:blip cstate="print" r:embed="rId2"/>
          <a:srcRect b="125" t="56053"/>
          <a:stretch>
            <a:fillRect/>
          </a:stretch>
        </p:blipFill>
        <p:spPr bwMode="auto">
          <a:xfrm>
            <a:off x="4929190" y="3643314"/>
            <a:ext cx="3559143" cy="2214578"/>
          </a:xfrm>
          <a:prstGeom prst="rect">
            <a:avLst/>
          </a:prstGeom>
          <a:noFill/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457200" y="2638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773113"/>
              </a:tabLst>
            </a:pP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18388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600" dirty="0" smtClean="0"/>
              <a:t>Труба Рубенса</a:t>
            </a:r>
            <a:r>
              <a:rPr lang="uk-UA" dirty="0" smtClean="0">
                <a:solidFill>
                  <a:srgbClr val="C00000"/>
                </a:solidFill>
                <a:effectLst/>
              </a:rPr>
              <a:t/>
            </a:r>
            <a:br>
              <a:rPr lang="uk-UA" dirty="0" smtClean="0">
                <a:solidFill>
                  <a:srgbClr val="C00000"/>
                </a:solidFill>
                <a:effectLst/>
              </a:rPr>
            </a:br>
            <a:r>
              <a:rPr lang="uk-UA" sz="3100" b="0" dirty="0" err="1" smtClean="0">
                <a:solidFill>
                  <a:schemeClr val="bg1"/>
                </a:solidFill>
                <a:effectLst/>
              </a:rPr>
              <a:t>візуалізує</a:t>
            </a:r>
            <a:r>
              <a:rPr lang="uk-UA" sz="3100" b="0" dirty="0" smtClean="0">
                <a:solidFill>
                  <a:schemeClr val="bg1"/>
                </a:solidFill>
                <a:effectLst/>
              </a:rPr>
              <a:t> стоячу звукову хвилю;</a:t>
            </a:r>
            <a:br>
              <a:rPr lang="uk-UA" sz="3100" b="0" dirty="0" smtClean="0">
                <a:solidFill>
                  <a:schemeClr val="bg1"/>
                </a:solidFill>
                <a:effectLst/>
              </a:rPr>
            </a:br>
            <a:r>
              <a:rPr lang="uk-UA" sz="3100" b="0" dirty="0" smtClean="0">
                <a:solidFill>
                  <a:schemeClr val="bg1"/>
                </a:solidFill>
                <a:effectLst/>
              </a:rPr>
              <a:t>дозволяє визначити λ звукової хвилі</a:t>
            </a:r>
            <a:endParaRPr lang="uk-UA" sz="3100" b="0" dirty="0">
              <a:solidFill>
                <a:schemeClr val="bg1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683719"/>
            <a:ext cx="5929354" cy="288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smtClean="0"/>
              <a:t>Інфразвук</a:t>
            </a:r>
            <a:endParaRPr lang="ru-RU" dirty="0" smtClean="0"/>
          </a:p>
        </p:txBody>
      </p:sp>
      <p:sp>
        <p:nvSpPr>
          <p:cNvPr id="13315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uk-UA" dirty="0" smtClean="0">
                <a:solidFill>
                  <a:schemeClr val="bg1"/>
                </a:solidFill>
              </a:rPr>
              <a:t>Коливання з частотами </a:t>
            </a:r>
            <a:r>
              <a:rPr lang="en-US" dirty="0" smtClean="0">
                <a:solidFill>
                  <a:schemeClr val="bg1"/>
                </a:solidFill>
              </a:rPr>
              <a:t>&lt;</a:t>
            </a:r>
            <a:r>
              <a:rPr lang="uk-UA" dirty="0" smtClean="0">
                <a:solidFill>
                  <a:schemeClr val="bg1"/>
                </a:solidFill>
              </a:rPr>
              <a:t> 16 Гц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357438"/>
            <a:ext cx="42862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8" y="3571875"/>
            <a:ext cx="4537075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uk-UA" dirty="0" smtClean="0"/>
              <a:t>Ультразвук</a:t>
            </a:r>
            <a:endParaRPr lang="ru-RU" dirty="0" smtClean="0"/>
          </a:p>
        </p:txBody>
      </p:sp>
      <p:sp>
        <p:nvSpPr>
          <p:cNvPr id="14339" name="Місце для вмісту 2"/>
          <p:cNvSpPr>
            <a:spLocks noGrp="1"/>
          </p:cNvSpPr>
          <p:nvPr>
            <p:ph idx="1"/>
          </p:nvPr>
        </p:nvSpPr>
        <p:spPr>
          <a:xfrm>
            <a:off x="428625" y="1143000"/>
            <a:ext cx="3000375" cy="4525963"/>
          </a:xfrm>
        </p:spPr>
        <p:txBody>
          <a:bodyPr/>
          <a:lstStyle/>
          <a:p>
            <a:pPr eaLnBrk="1" hangingPunct="1">
              <a:buNone/>
            </a:pPr>
            <a:r>
              <a:rPr lang="uk-UA" dirty="0" smtClean="0"/>
              <a:t>   </a:t>
            </a:r>
            <a:r>
              <a:rPr lang="uk-UA" dirty="0" smtClean="0">
                <a:solidFill>
                  <a:schemeClr val="bg1"/>
                </a:solidFill>
              </a:rPr>
              <a:t>Коливання з частотами </a:t>
            </a:r>
            <a:r>
              <a:rPr lang="en-US" dirty="0" smtClean="0">
                <a:solidFill>
                  <a:schemeClr val="bg1"/>
                </a:solidFill>
              </a:rPr>
              <a:t>&gt; </a:t>
            </a:r>
            <a:r>
              <a:rPr lang="uk-UA" dirty="0" smtClean="0">
                <a:solidFill>
                  <a:schemeClr val="bg1"/>
                </a:solidFill>
              </a:rPr>
              <a:t>20000 Гц</a:t>
            </a:r>
            <a:endParaRPr lang="ru-RU" dirty="0" smtClean="0">
              <a:solidFill>
                <a:schemeClr val="bg1"/>
              </a:solidFill>
            </a:endParaRPr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41830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42984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857628"/>
            <a:ext cx="3738562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7901014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r>
              <a:rPr lang="uk-UA" b="1" i="1" u="sng" dirty="0" smtClean="0">
                <a:solidFill>
                  <a:srgbClr val="002060"/>
                </a:solidFill>
              </a:rPr>
              <a:t>Фронт хвилі</a:t>
            </a:r>
            <a:r>
              <a:rPr lang="uk-UA" u="sng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– передня хвиля, найбільш віддалена від джерела.</a:t>
            </a:r>
          </a:p>
          <a:p>
            <a:pPr>
              <a:buNone/>
            </a:pPr>
            <a:endParaRPr lang="ru-RU" sz="1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2428868"/>
            <a:ext cx="3714776" cy="2309673"/>
          </a:xfr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913201"/>
            <a:ext cx="2687629" cy="2373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7901014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r>
              <a:rPr lang="uk-UA" b="1" i="1" u="sng" dirty="0" smtClean="0">
                <a:solidFill>
                  <a:srgbClr val="002060"/>
                </a:solidFill>
              </a:rPr>
              <a:t>Джерело хвилі</a:t>
            </a:r>
            <a:r>
              <a:rPr lang="uk-UA" i="1" u="sng" dirty="0" smtClean="0">
                <a:solidFill>
                  <a:srgbClr val="002060"/>
                </a:solidFill>
              </a:rPr>
              <a:t> </a:t>
            </a:r>
            <a:r>
              <a:rPr lang="uk-UA" i="1" dirty="0" smtClean="0">
                <a:solidFill>
                  <a:srgbClr val="002060"/>
                </a:solidFill>
              </a:rPr>
              <a:t>– </a:t>
            </a:r>
            <a:r>
              <a:rPr lang="uk-UA" i="1" dirty="0" smtClean="0">
                <a:solidFill>
                  <a:schemeClr val="bg1"/>
                </a:solidFill>
              </a:rPr>
              <a:t>це коливальна система, яка під час коливань передає частину своєї енергії в навколишнє середовище</a:t>
            </a:r>
            <a:r>
              <a:rPr lang="uk-UA" dirty="0" smtClean="0">
                <a:solidFill>
                  <a:schemeClr val="bg1"/>
                </a:solidFill>
              </a:rPr>
              <a:t>. Ця передача має місце, коли частинки навколишнього пружного середовища беруть участь у коливальному процесі джерела.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endParaRPr lang="ru-RU" sz="1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</a:t>
            </a:r>
            <a:r>
              <a:rPr lang="uk-UA" b="1" i="1" u="sng" dirty="0" smtClean="0">
                <a:solidFill>
                  <a:srgbClr val="002060"/>
                </a:solidFill>
              </a:rPr>
              <a:t>Промінь</a:t>
            </a:r>
            <a:r>
              <a:rPr lang="uk-UA" dirty="0" smtClean="0">
                <a:solidFill>
                  <a:srgbClr val="002060"/>
                </a:solidFill>
              </a:rPr>
              <a:t> – </a:t>
            </a:r>
            <a:r>
              <a:rPr lang="uk-UA" dirty="0" smtClean="0">
                <a:solidFill>
                  <a:schemeClr val="bg1"/>
                </a:solidFill>
              </a:rPr>
              <a:t>лінія, вздовж якої поширюється фронт хвилі. В ізотропному середовищі промінь перпендикулярний до фронту хвилі.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Види хвиль:</a:t>
            </a:r>
            <a:endParaRPr dirty="0" lang="ru-RU"/>
          </a:p>
        </p:txBody>
      </p:sp>
      <p:sp>
        <p:nvSpPr>
          <p:cNvPr id="8" name="Содержимое 7"/>
          <p:cNvSpPr>
            <a:spLocks noGrp="1"/>
          </p:cNvSpPr>
          <p:nvPr>
            <p:ph idx="2" sz="half"/>
          </p:nvPr>
        </p:nvSpPr>
        <p:spPr>
          <a:xfrm>
            <a:off x="4357686" y="1600200"/>
            <a:ext cx="4329114" cy="4525963"/>
          </a:xfrm>
        </p:spPr>
        <p:txBody>
          <a:bodyPr>
            <a:normAutofit lnSpcReduction="10000"/>
          </a:bodyPr>
          <a:lstStyle/>
          <a:p>
            <a:r>
              <a:rPr b="1" dirty="0" i="1" lang="uk-UA" smtClean="0" sz="2800" u="sng">
                <a:solidFill>
                  <a:srgbClr val="002060"/>
                </a:solidFill>
                <a:ea typeface="Times New Roman"/>
              </a:rPr>
              <a:t>Поперечні </a:t>
            </a:r>
            <a:r>
              <a:rPr b="1" dirty="0" i="1" lang="uk-UA" smtClean="0" sz="2800">
                <a:solidFill>
                  <a:srgbClr val="000000"/>
                </a:solidFill>
                <a:ea typeface="Times New Roman"/>
              </a:rPr>
              <a:t> </a:t>
            </a:r>
            <a:r>
              <a:rPr dirty="0" i="1" lang="uk-UA" smtClean="0" sz="2800">
                <a:solidFill>
                  <a:srgbClr val="000000"/>
                </a:solidFill>
                <a:ea typeface="Times New Roman"/>
              </a:rPr>
              <a:t>-</a:t>
            </a:r>
            <a:r>
              <a:rPr b="1" dirty="0" i="1" lang="uk-UA" smtClean="0" sz="2800">
                <a:solidFill>
                  <a:srgbClr val="000000"/>
                </a:solidFill>
                <a:ea typeface="Times New Roman"/>
              </a:rPr>
              <a:t> </a:t>
            </a:r>
            <a:r>
              <a:rPr dirty="0" i="1" lang="uk-UA" smtClean="0" sz="2800">
                <a:solidFill>
                  <a:srgbClr val="000000"/>
                </a:solidFill>
                <a:ea typeface="Times New Roman"/>
              </a:rPr>
              <a:t>частинки пружного середовища коливаються в площині, перпендикулярній до напряму поширення хвилі (в твердих тілах або на поверхні рідин)</a:t>
            </a:r>
            <a:endParaRPr dirty="0" lang="ru-RU" smtClean="0" sz="2800">
              <a:ea typeface="Times New Roman"/>
            </a:endParaRPr>
          </a:p>
          <a:p>
            <a:endParaRPr dirty="0" lang="ru-RU" smtClean="0" sz="2800">
              <a:latin typeface="Times New Roman"/>
              <a:ea typeface="Times New Roman"/>
            </a:endParaRPr>
          </a:p>
          <a:p>
            <a:endParaRPr dirty="0" lang="ru-RU"/>
          </a:p>
        </p:txBody>
      </p:sp>
      <p:pic>
        <p:nvPicPr>
          <p:cNvPr id="14338" name="Picture 2"/>
          <p:cNvPicPr>
            <a:picLocks noChangeArrowheads="1" noChangeAspect="1"/>
          </p:cNvPicPr>
          <p:nvPr/>
        </p:nvPicPr>
        <p:blipFill>
          <a:blip cstate="print" r:embed="rId2"/>
          <a:srcRect b="594" l="59241"/>
          <a:stretch>
            <a:fillRect/>
          </a:stretch>
        </p:blipFill>
        <p:spPr bwMode="auto">
          <a:xfrm>
            <a:off x="1071538" y="5643578"/>
            <a:ext cx="1637981" cy="847727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ChangeArrowheads="1" noChangeAspect="1"/>
          </p:cNvPicPr>
          <p:nvPr/>
        </p:nvPicPr>
        <p:blipFill>
          <a:blip cstate="print" r:embed="rId2"/>
          <a:srcRect b="594" r="59241"/>
          <a:stretch>
            <a:fillRect/>
          </a:stretch>
        </p:blipFill>
        <p:spPr bwMode="auto">
          <a:xfrm>
            <a:off x="6643702" y="5643578"/>
            <a:ext cx="1428760" cy="785817"/>
          </a:xfrm>
          <a:prstGeom prst="rect">
            <a:avLst/>
          </a:prstGeom>
          <a:noFill/>
        </p:spPr>
      </p:pic>
      <p:sp>
        <p:nvSpPr>
          <p:cNvPr id="10" name="Содержимое 7"/>
          <p:cNvSpPr>
            <a:spLocks noGrp="1"/>
          </p:cNvSpPr>
          <p:nvPr>
            <p:ph idx="2" sz="half"/>
          </p:nvPr>
        </p:nvSpPr>
        <p:spPr>
          <a:xfrm>
            <a:off x="357158" y="1689119"/>
            <a:ext cx="4000528" cy="3883021"/>
          </a:xfrm>
        </p:spPr>
        <p:txBody>
          <a:bodyPr>
            <a:normAutofit fontScale="92500"/>
          </a:bodyPr>
          <a:lstStyle/>
          <a:p>
            <a:r>
              <a:rPr b="1" dirty="0" i="1" lang="uk-UA" smtClean="0" sz="2800" u="sng">
                <a:solidFill>
                  <a:srgbClr val="002060"/>
                </a:solidFill>
                <a:ea typeface="Times New Roman"/>
              </a:rPr>
              <a:t>Поздовжні</a:t>
            </a:r>
            <a:r>
              <a:rPr b="1" dirty="0" i="1" lang="uk-UA" smtClean="0" sz="2800">
                <a:solidFill>
                  <a:srgbClr val="000000"/>
                </a:solidFill>
                <a:ea typeface="Times New Roman"/>
              </a:rPr>
              <a:t> </a:t>
            </a:r>
            <a:r>
              <a:rPr dirty="0" i="1" lang="uk-UA" smtClean="0" sz="2800">
                <a:solidFill>
                  <a:srgbClr val="000000"/>
                </a:solidFill>
                <a:ea typeface="Times New Roman"/>
              </a:rPr>
              <a:t>- частинки середовища коливаються в тій самій площині, в якій поширюється і сама хвиля (в твердих тілах, рідинах і газах)</a:t>
            </a:r>
            <a:endParaRPr dirty="0" lang="ru-RU" smtClean="0" sz="2800">
              <a:ea typeface="Times New Roman"/>
            </a:endParaRPr>
          </a:p>
          <a:p>
            <a:pPr>
              <a:buNone/>
            </a:pPr>
            <a:endParaRPr dirty="0" lang="ru-RU" smtClean="0" sz="2800"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Параметри хвиль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49520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lang="uk-UA" smtClean="0"/>
              <a:t> </a:t>
            </a:r>
            <a:endParaRPr dirty="0" lang="ru-RU" smtClean="0"/>
          </a:p>
          <a:p>
            <a:pPr>
              <a:buNone/>
            </a:pPr>
            <a:r>
              <a:rPr dirty="0" lang="uk-UA" smtClean="0"/>
              <a:t>   </a:t>
            </a:r>
            <a:r>
              <a:rPr dirty="0" lang="uk-UA" smtClean="0">
                <a:solidFill>
                  <a:schemeClr val="bg1"/>
                </a:solidFill>
              </a:rPr>
              <a:t>Графік коливань показує, як змінюється координата однією точки, що коливається, з часом. У хвилі коливаються всі точки, що її утворюють. Тому графік хвилі показує, як залежить координата всіх точок хвилі від їх положення у хвилі.</a:t>
            </a:r>
            <a:endParaRPr dirty="0" lang="ru-RU" smtClean="0">
              <a:solidFill>
                <a:schemeClr val="bg1"/>
              </a:solidFill>
            </a:endParaRPr>
          </a:p>
        </p:txBody>
      </p:sp>
      <p:pic>
        <p:nvPicPr>
          <p:cNvPr id="4" name="Picture 1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143504" y="5072074"/>
            <a:ext cx="2428892" cy="142876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000100" y="5000636"/>
            <a:ext cx="3000396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857250"/>
            <a:ext cx="6600825" cy="2357438"/>
          </a:xfrm>
          <a:noFill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3857625"/>
            <a:ext cx="65182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472518" cy="580931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Періодом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b="1" i="1" dirty="0" smtClean="0">
                <a:solidFill>
                  <a:schemeClr val="bg1"/>
                </a:solidFill>
              </a:rPr>
              <a:t>Т</a:t>
            </a:r>
            <a:r>
              <a:rPr lang="uk-UA" i="1" dirty="0" smtClean="0">
                <a:solidFill>
                  <a:schemeClr val="bg1"/>
                </a:solidFill>
              </a:rPr>
              <a:t> </a:t>
            </a:r>
            <a:r>
              <a:rPr lang="uk-UA" b="1" i="1" dirty="0" smtClean="0">
                <a:solidFill>
                  <a:schemeClr val="bg1"/>
                </a:solidFill>
              </a:rPr>
              <a:t>(с)</a:t>
            </a:r>
            <a:r>
              <a:rPr lang="uk-UA" i="1" dirty="0" smtClean="0">
                <a:solidFill>
                  <a:schemeClr val="bg1"/>
                </a:solidFill>
              </a:rPr>
              <a:t> хвилі є період коливань точок середовища  (тобто джерела) під дією цієї хвилі</a:t>
            </a:r>
            <a:r>
              <a:rPr lang="uk-UA" dirty="0" smtClean="0">
                <a:solidFill>
                  <a:schemeClr val="bg1"/>
                </a:solidFill>
              </a:rPr>
              <a:t>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Частотою хвилі ν (Гц)</a:t>
            </a:r>
            <a:r>
              <a:rPr lang="uk-UA" i="1" dirty="0" smtClean="0">
                <a:solidFill>
                  <a:schemeClr val="bg1"/>
                </a:solidFill>
              </a:rPr>
              <a:t> називають величину, обернену періоду, яка дорівнює кількості коливань точок, здійснених за 1 с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Довжина хвилі λ (м)</a:t>
            </a:r>
            <a:r>
              <a:rPr lang="uk-UA" i="1" dirty="0" smtClean="0">
                <a:solidFill>
                  <a:schemeClr val="bg1"/>
                </a:solidFill>
              </a:rPr>
              <a:t> – найкоротша відстань між точками хвилі, які коливаються в однакових фазах і дорівнює відстані, яку пробігає хвильова поверхня за один період</a:t>
            </a:r>
            <a:r>
              <a:rPr lang="uk-UA" dirty="0" smtClean="0">
                <a:solidFill>
                  <a:schemeClr val="bg1"/>
                </a:solidFill>
              </a:rPr>
              <a:t>. (див. рис.)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Фазова швидкість υ (м/с)</a:t>
            </a:r>
            <a:r>
              <a:rPr lang="uk-UA" dirty="0" smtClean="0">
                <a:solidFill>
                  <a:schemeClr val="bg1"/>
                </a:solidFill>
              </a:rPr>
              <a:t> – </a:t>
            </a:r>
            <a:r>
              <a:rPr lang="uk-UA" i="1" dirty="0" smtClean="0">
                <a:solidFill>
                  <a:schemeClr val="bg1"/>
                </a:solidFill>
              </a:rPr>
              <a:t>швидкість поширення коливань у пружному середовищі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526344</TotalTime>
  <Words>1036</Words>
  <Application>Microsoft Office PowerPoint</Application>
  <PresentationFormat>Экран (4:3)</PresentationFormat>
  <Paragraphs>187</Paragraphs>
  <Slides>38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Апекс</vt:lpstr>
      <vt:lpstr>Формула</vt:lpstr>
      <vt:lpstr> механічні хвилі </vt:lpstr>
      <vt:lpstr>Слайд 2</vt:lpstr>
      <vt:lpstr>Хвильова поверхня</vt:lpstr>
      <vt:lpstr>Слайд 4</vt:lpstr>
      <vt:lpstr>Слайд 5</vt:lpstr>
      <vt:lpstr>Види хвиль:</vt:lpstr>
      <vt:lpstr>Параметри хвиль</vt:lpstr>
      <vt:lpstr>Слайд 8</vt:lpstr>
      <vt:lpstr>Слайд 9</vt:lpstr>
      <vt:lpstr>Зв’язок параметрів хвиль</vt:lpstr>
      <vt:lpstr>Рівняння хвилі</vt:lpstr>
      <vt:lpstr>Слайд 12</vt:lpstr>
      <vt:lpstr>Хвильові властивості</vt:lpstr>
      <vt:lpstr>Слайд 14</vt:lpstr>
      <vt:lpstr>Слайд 15</vt:lpstr>
      <vt:lpstr>Слайд 16</vt:lpstr>
      <vt:lpstr>Інтерференція двох кругових когерентних хвиль у залежності від довжини хвилі та відстані між джерелами </vt:lpstr>
      <vt:lpstr>Слайд 18</vt:lpstr>
      <vt:lpstr> Звуки </vt:lpstr>
      <vt:lpstr>Звукові хвилі</vt:lpstr>
      <vt:lpstr>Джерела звуку</vt:lpstr>
      <vt:lpstr>Слайд 22</vt:lpstr>
      <vt:lpstr>Слайд 23</vt:lpstr>
      <vt:lpstr>Швидкість звуку</vt:lpstr>
      <vt:lpstr>Інтенсивність звуку</vt:lpstr>
      <vt:lpstr>Основи акустики</vt:lpstr>
      <vt:lpstr>Сприйняття людиною звуків різної гучності і частоти</vt:lpstr>
      <vt:lpstr>Слайд 28</vt:lpstr>
      <vt:lpstr>Шкала звукових коливань</vt:lpstr>
      <vt:lpstr>Властивості звуку</vt:lpstr>
      <vt:lpstr>Властивості звукових хвиль</vt:lpstr>
      <vt:lpstr>Властивості звукових хвиль</vt:lpstr>
      <vt:lpstr>Властивості звукових хвиль</vt:lpstr>
      <vt:lpstr>Реверберація - залишкове звучання в закритому приміщенні.  Чим більше предметів у приміщенні, тим менше час реверберації.  </vt:lpstr>
      <vt:lpstr>Ефект Доплера</vt:lpstr>
      <vt:lpstr>Труба Рубенса візуалізує стоячу звукову хвилю; дозволяє визначити λ звукової хвилі</vt:lpstr>
      <vt:lpstr>Інфразвук</vt:lpstr>
      <vt:lpstr>Ультразвук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Механічні  коливання  і хвилі</dc:title>
  <dc:creator>user</dc:creator>
  <cp:lastModifiedBy>Customer</cp:lastModifiedBy>
  <cp:revision>95</cp:revision>
  <dcterms:created xsi:type="dcterms:W3CDTF">2013-04-14T17:18:45Z</dcterms:created>
  <dcterms:modified xsi:type="dcterms:W3CDTF">2015-09-04T11:18:20Z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866653</vt:lpwstr>
  </property>
  <property fmtid="{D5CDD505-2E9C-101B-9397-08002B2CF9AE}" name="NXPowerLiteVersion" pid="3">
    <vt:lpwstr>D4.1.4</vt:lpwstr>
  </property>
</Properties>
</file>